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7" r:id="rId2"/>
    <p:sldId id="258" r:id="rId3"/>
    <p:sldId id="259" r:id="rId4"/>
    <p:sldId id="358" r:id="rId5"/>
    <p:sldId id="360" r:id="rId6"/>
    <p:sldId id="361" r:id="rId7"/>
    <p:sldId id="260" r:id="rId8"/>
    <p:sldId id="261" r:id="rId9"/>
    <p:sldId id="303" r:id="rId10"/>
    <p:sldId id="262" r:id="rId11"/>
    <p:sldId id="362" r:id="rId12"/>
    <p:sldId id="264" r:id="rId13"/>
    <p:sldId id="368" r:id="rId14"/>
    <p:sldId id="304" r:id="rId15"/>
    <p:sldId id="265" r:id="rId16"/>
    <p:sldId id="266" r:id="rId17"/>
    <p:sldId id="363" r:id="rId18"/>
    <p:sldId id="267" r:id="rId19"/>
    <p:sldId id="377" r:id="rId20"/>
    <p:sldId id="378" r:id="rId21"/>
    <p:sldId id="305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75" r:id="rId31"/>
    <p:sldId id="387" r:id="rId32"/>
    <p:sldId id="388" r:id="rId33"/>
    <p:sldId id="312" r:id="rId34"/>
    <p:sldId id="389" r:id="rId35"/>
    <p:sldId id="390" r:id="rId36"/>
    <p:sldId id="391" r:id="rId37"/>
    <p:sldId id="274" r:id="rId38"/>
    <p:sldId id="315" r:id="rId39"/>
    <p:sldId id="317" r:id="rId40"/>
    <p:sldId id="316" r:id="rId41"/>
    <p:sldId id="318" r:id="rId42"/>
    <p:sldId id="275" r:id="rId43"/>
    <p:sldId id="276" r:id="rId44"/>
    <p:sldId id="320" r:id="rId45"/>
    <p:sldId id="321" r:id="rId46"/>
    <p:sldId id="319" r:id="rId47"/>
    <p:sldId id="369" r:id="rId48"/>
    <p:sldId id="364" r:id="rId49"/>
    <p:sldId id="277" r:id="rId50"/>
    <p:sldId id="278" r:id="rId51"/>
    <p:sldId id="322" r:id="rId52"/>
    <p:sldId id="279" r:id="rId53"/>
    <p:sldId id="392" r:id="rId54"/>
    <p:sldId id="323" r:id="rId55"/>
    <p:sldId id="393" r:id="rId56"/>
    <p:sldId id="282" r:id="rId57"/>
    <p:sldId id="324" r:id="rId58"/>
    <p:sldId id="365" r:id="rId59"/>
    <p:sldId id="394" r:id="rId60"/>
    <p:sldId id="370" r:id="rId61"/>
    <p:sldId id="325" r:id="rId62"/>
    <p:sldId id="326" r:id="rId63"/>
    <p:sldId id="284" r:id="rId64"/>
    <p:sldId id="395" r:id="rId65"/>
    <p:sldId id="396" r:id="rId66"/>
    <p:sldId id="397" r:id="rId67"/>
    <p:sldId id="398" r:id="rId68"/>
    <p:sldId id="399" r:id="rId69"/>
    <p:sldId id="330" r:id="rId70"/>
    <p:sldId id="331" r:id="rId71"/>
    <p:sldId id="287" r:id="rId72"/>
    <p:sldId id="400" r:id="rId73"/>
    <p:sldId id="401" r:id="rId74"/>
    <p:sldId id="402" r:id="rId75"/>
    <p:sldId id="403" r:id="rId76"/>
    <p:sldId id="404" r:id="rId77"/>
    <p:sldId id="366" r:id="rId78"/>
    <p:sldId id="405" r:id="rId79"/>
    <p:sldId id="290" r:id="rId80"/>
    <p:sldId id="291" r:id="rId81"/>
    <p:sldId id="406" r:id="rId82"/>
    <p:sldId id="337" r:id="rId83"/>
    <p:sldId id="338" r:id="rId84"/>
    <p:sldId id="339" r:id="rId85"/>
    <p:sldId id="407" r:id="rId86"/>
    <p:sldId id="408" r:id="rId87"/>
    <p:sldId id="372" r:id="rId88"/>
    <p:sldId id="343" r:id="rId89"/>
    <p:sldId id="294" r:id="rId90"/>
    <p:sldId id="345" r:id="rId91"/>
    <p:sldId id="344" r:id="rId92"/>
    <p:sldId id="346" r:id="rId93"/>
    <p:sldId id="409" r:id="rId94"/>
    <p:sldId id="347" r:id="rId95"/>
    <p:sldId id="296" r:id="rId96"/>
    <p:sldId id="367" r:id="rId97"/>
    <p:sldId id="410" r:id="rId98"/>
    <p:sldId id="411" r:id="rId99"/>
    <p:sldId id="412" r:id="rId100"/>
    <p:sldId id="413" r:id="rId101"/>
    <p:sldId id="414" r:id="rId102"/>
    <p:sldId id="415" r:id="rId103"/>
    <p:sldId id="416" r:id="rId104"/>
    <p:sldId id="301" r:id="rId105"/>
    <p:sldId id="300" r:id="rId106"/>
    <p:sldId id="354" r:id="rId107"/>
    <p:sldId id="356" r:id="rId108"/>
    <p:sldId id="353" r:id="rId109"/>
    <p:sldId id="357" r:id="rId110"/>
    <p:sldId id="355" r:id="rId111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93" autoAdjust="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9EE97-6451-4EE4-9E05-FE74C24078AB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FA271-438A-4E1C-8D94-B0D674667A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8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운영체제 과목에서 프로세스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스케쥴링은</a:t>
            </a:r>
            <a:r>
              <a:rPr lang="ko-KR" altLang="en-US" dirty="0" smtClean="0"/>
              <a:t> 중간고사 이전 소개됨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마지막 단원 </a:t>
            </a:r>
            <a:r>
              <a:rPr lang="ko-KR" altLang="en-US" dirty="0" err="1" smtClean="0"/>
              <a:t>스킵</a:t>
            </a:r>
            <a:r>
              <a:rPr lang="en-US" altLang="ko-KR" dirty="0" smtClean="0"/>
              <a:t>: 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24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코드는 </a:t>
            </a:r>
            <a:r>
              <a:rPr lang="ko-KR" altLang="en-US" dirty="0" err="1" smtClean="0"/>
              <a:t>스레드들에</a:t>
            </a:r>
            <a:r>
              <a:rPr lang="ko-KR" altLang="en-US" dirty="0" smtClean="0"/>
              <a:t> 의해 공유됨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32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49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 smtClean="0"/>
              <a:t>스레드</a:t>
            </a:r>
            <a:r>
              <a:rPr lang="ko-KR" altLang="en-US" dirty="0" smtClean="0"/>
              <a:t> 객체 생성과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시작은 필요한 곳에서 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메인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이루어짐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smtClean="0"/>
              <a:t>sleep()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static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인터럽트 되면 필수 처리 예외인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throw, run()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throws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구를 갖지 않으므로 </a:t>
            </a:r>
            <a:r>
              <a:rPr lang="en-US" altLang="ko-KR" dirty="0" smtClean="0"/>
              <a:t>try</a:t>
            </a:r>
            <a:r>
              <a:rPr lang="ko-KR" altLang="en-US" dirty="0" smtClean="0"/>
              <a:t> </a:t>
            </a:r>
            <a:r>
              <a:rPr lang="en-US" altLang="ko-KR" dirty="0" smtClean="0"/>
              <a:t>block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예외 처리해주어야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처음에는 메인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생성되고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수행 중에 </a:t>
            </a:r>
            <a:r>
              <a:rPr lang="en-US" altLang="ko-KR" dirty="0" err="1" smtClean="0"/>
              <a:t>TimerThread</a:t>
            </a:r>
            <a:r>
              <a:rPr lang="ko-KR" altLang="en-US" dirty="0" smtClean="0"/>
              <a:t>가 생성됨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타이머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선택되면 </a:t>
            </a:r>
            <a:r>
              <a:rPr lang="en-US" altLang="ko-KR" dirty="0" smtClean="0"/>
              <a:t>run() </a:t>
            </a:r>
            <a:r>
              <a:rPr lang="ko-KR" altLang="en-US" dirty="0" smtClean="0"/>
              <a:t>실행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9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정확한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초 간격은 보장하지 못함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93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baseline="0" dirty="0" smtClean="0"/>
              <a:t> sleep(1000) </a:t>
            </a:r>
            <a:r>
              <a:rPr lang="ko-KR" altLang="en-US" baseline="0" dirty="0" smtClean="0"/>
              <a:t>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87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레이블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r>
              <a:rPr lang="ko-KR" altLang="en-US" baseline="0" dirty="0" smtClean="0"/>
              <a:t> 생성하여 </a:t>
            </a:r>
            <a:r>
              <a:rPr lang="ko-KR" altLang="en-US" baseline="0" dirty="0" err="1" smtClean="0"/>
              <a:t>스레드</a:t>
            </a:r>
            <a:r>
              <a:rPr lang="ko-KR" altLang="en-US" baseline="0" dirty="0" smtClean="0"/>
              <a:t> 생성할 때 인자로 전달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365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sleep()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</a:t>
            </a:r>
            <a:r>
              <a:rPr lang="ko-KR" altLang="en-US" baseline="0" dirty="0" smtClean="0"/>
              <a:t> 되고 </a:t>
            </a:r>
            <a:r>
              <a:rPr lang="en-US" altLang="ko-KR" dirty="0" err="1" smtClean="0"/>
              <a:t>Thread.sleep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해야 함에 주의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81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45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JLabel</a:t>
            </a:r>
            <a:r>
              <a:rPr lang="ko-KR" altLang="en-US" dirty="0" smtClean="0"/>
              <a:t>을 상속해야 하므로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클래스를 이용하여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코드 작성 불가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FlickeringLabel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생성시 스레드 생성하여 시작하고 있음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2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- 9</a:t>
            </a:r>
            <a:r>
              <a:rPr lang="ko-KR" altLang="en-US" dirty="0" smtClean="0"/>
              <a:t>장의 이벤트 분배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리마인드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06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63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69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레지스터 </a:t>
            </a:r>
            <a:r>
              <a:rPr lang="ko-KR" altLang="en-US" dirty="0" err="1" smtClean="0"/>
              <a:t>스택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62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RUNNABLE: 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7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NEW: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객체가 생성되면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정보를 관리 시작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baseline="0" dirty="0" err="1" smtClean="0"/>
              <a:t>스케쥴링되지</a:t>
            </a:r>
            <a:r>
              <a:rPr lang="ko-KR" altLang="en-US" baseline="0" dirty="0" smtClean="0"/>
              <a:t> 않음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RUNNABLE(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스케쥴링의</a:t>
            </a:r>
            <a:r>
              <a:rPr lang="ko-KR" altLang="en-US" dirty="0" smtClean="0"/>
              <a:t> 대상이 됨</a:t>
            </a:r>
          </a:p>
          <a:p>
            <a:r>
              <a:rPr lang="en-US" altLang="ko-KR" dirty="0" smtClean="0"/>
              <a:t>- RUNNABLE(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스케쥴링되면</a:t>
            </a:r>
            <a:r>
              <a:rPr lang="ko-KR" altLang="en-US" dirty="0" smtClean="0"/>
              <a:t> 준비 상태로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오직 하나의 </a:t>
            </a:r>
            <a:r>
              <a:rPr lang="ko-KR" altLang="en-US" dirty="0" err="1" smtClean="0"/>
              <a:t>스레드만</a:t>
            </a:r>
            <a:r>
              <a:rPr lang="ko-KR" altLang="en-US" smtClean="0"/>
              <a:t> 실행되고 나머지는 준비 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4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baseline="0" dirty="0" smtClean="0"/>
              <a:t> Round robin: #52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910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Thread.currentThread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현재 실행되고 있는 스레드 객체 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1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7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깃발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78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sleep()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인터럽트를 하면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smtClean="0"/>
              <a:t>발생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25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사용자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키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마우스 입력 처리 태스크는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이벤트 분배 스레드에 의해 처리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오디오와 비디오 재생 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종료할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알고 있어야 함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sleep() </a:t>
            </a:r>
            <a:r>
              <a:rPr lang="ko-KR" altLang="en-US" dirty="0" smtClean="0"/>
              <a:t>하고 있는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스레드에게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interrupt()</a:t>
            </a:r>
            <a:r>
              <a:rPr lang="ko-KR" altLang="en-US" baseline="0" dirty="0" smtClean="0"/>
              <a:t>를 호출하면 </a:t>
            </a:r>
            <a:r>
              <a:rPr lang="en-US" altLang="ko-KR" dirty="0" err="1" smtClean="0"/>
              <a:t>InterruptedException</a:t>
            </a:r>
            <a:r>
              <a:rPr lang="ko-KR" altLang="en-US" dirty="0" smtClean="0"/>
              <a:t>이 발생</a:t>
            </a:r>
            <a:r>
              <a:rPr lang="en-US" altLang="ko-KR" dirty="0" smtClean="0"/>
              <a:t>: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7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 smtClean="0"/>
              <a:t>- </a:t>
            </a:r>
            <a:r>
              <a:rPr lang="en-US" altLang="ko-KR" sz="1200" b="0" dirty="0" smtClean="0"/>
              <a:t>new Thread(new </a:t>
            </a:r>
            <a:r>
              <a:rPr lang="en-US" altLang="ko-KR" sz="1200" b="0" dirty="0" err="1" smtClean="0"/>
              <a:t>TimerRunnable</a:t>
            </a:r>
            <a:r>
              <a:rPr lang="en-US" altLang="ko-KR" sz="1200" b="0" dirty="0" smtClean="0"/>
              <a:t>(</a:t>
            </a:r>
            <a:r>
              <a:rPr lang="en-US" altLang="ko-KR" sz="1200" b="0" dirty="0" err="1" smtClean="0"/>
              <a:t>timerLabel</a:t>
            </a:r>
            <a:r>
              <a:rPr lang="en-US" altLang="ko-KR" sz="1200" b="0" dirty="0" smtClean="0"/>
              <a:t>))</a:t>
            </a:r>
            <a:r>
              <a:rPr lang="ko-KR" altLang="en-US" sz="1200" b="0" dirty="0" smtClean="0"/>
              <a:t>도 가능</a:t>
            </a:r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11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05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공유 데이터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프린터 버퍼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 없이 우선순위가 동일한 두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각자</a:t>
            </a:r>
            <a:r>
              <a:rPr lang="ko-KR" altLang="en-US" baseline="0" dirty="0" smtClean="0"/>
              <a:t> 작업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40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공유 데이터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어떤 후보자의 득표 수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 smtClean="0"/>
              <a:t>현재 합계가 </a:t>
            </a:r>
            <a:r>
              <a:rPr lang="en-US" altLang="ko-KR" baseline="0" dirty="0" smtClean="0"/>
              <a:t>50</a:t>
            </a:r>
            <a:r>
              <a:rPr lang="ko-KR" altLang="en-US" baseline="0" dirty="0" smtClean="0"/>
              <a:t>인 경우 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38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순차화에 의한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 방법은 효율성이 떨어짐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69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간발의 차이로 먼저 와서</a:t>
            </a:r>
            <a:r>
              <a:rPr lang="ko-KR" altLang="en-US" baseline="0" dirty="0" smtClean="0"/>
              <a:t> 작업 중이면 다 끝날 때까지 독점적 사용을 보장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92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44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>
                <a:solidFill>
                  <a:srgbClr val="FF0000"/>
                </a:solidFill>
              </a:rPr>
              <a:t>먼저 진입한 </a:t>
            </a:r>
            <a:r>
              <a:rPr lang="ko-KR" altLang="en-US" dirty="0" err="1" smtClean="0">
                <a:solidFill>
                  <a:srgbClr val="FF0000"/>
                </a:solidFill>
              </a:rPr>
              <a:t>스레드가</a:t>
            </a:r>
            <a:r>
              <a:rPr lang="ko-KR" altLang="en-US" dirty="0" smtClean="0">
                <a:solidFill>
                  <a:srgbClr val="FF0000"/>
                </a:solidFill>
              </a:rPr>
              <a:t> 모니터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해당 객체를 독점적으로 사용할 수 있는 권한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를 소유함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2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Synchronized </a:t>
            </a:r>
            <a:r>
              <a:rPr lang="ko-KR" altLang="en-US" dirty="0" smtClean="0"/>
              <a:t>블록에서 </a:t>
            </a:r>
            <a:r>
              <a:rPr lang="en-US" altLang="ko-KR" dirty="0" err="1" smtClean="0"/>
              <a:t>Thread.yield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효과 없지만 </a:t>
            </a:r>
            <a:r>
              <a:rPr lang="en-US" altLang="ko-KR" dirty="0" smtClean="0"/>
              <a:t>synchronized</a:t>
            </a:r>
            <a:r>
              <a:rPr lang="ko-KR" altLang="en-US" dirty="0" smtClean="0"/>
              <a:t>가 빠지면 충돌이 자주 나타나는 효과 있음</a:t>
            </a:r>
            <a:r>
              <a:rPr lang="en-US" altLang="ko-KR" dirty="0" smtClean="0"/>
              <a:t>  </a:t>
            </a:r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Thread.yield</a:t>
            </a:r>
            <a:r>
              <a:rPr lang="en-US" altLang="ko-KR" smtClean="0"/>
              <a:t>(): </a:t>
            </a:r>
            <a:r>
              <a:rPr lang="en-US" altLang="ko-KR" dirty="0" smtClean="0"/>
              <a:t>A hint to the scheduler that the current thread is willing to yield its current use of a processor, The scheduler is free to ignore this hint.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5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397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다양한 전개 과정이 가능함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baseline="0" dirty="0" smtClean="0"/>
              <a:t> b</a:t>
            </a:r>
            <a:r>
              <a:rPr lang="en-US" altLang="ko-KR" dirty="0" smtClean="0"/>
              <a:t>oard </a:t>
            </a:r>
            <a:r>
              <a:rPr lang="ko-KR" altLang="en-US" dirty="0" smtClean="0"/>
              <a:t>객체와 연계되어 있는 </a:t>
            </a:r>
            <a:r>
              <a:rPr lang="ko-KR" altLang="en-US" dirty="0" err="1" smtClean="0"/>
              <a:t>락을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940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동기화 되지 않음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최종 합이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이 안되거나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값이 중간 합으로 출력되기도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85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skip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3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object</a:t>
            </a:r>
            <a:r>
              <a:rPr lang="ko-KR" altLang="en-US" dirty="0" smtClean="0"/>
              <a:t>의 모니터를 획득하지 않고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예외가 발생함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77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ObjectS</a:t>
            </a:r>
            <a:r>
              <a:rPr lang="ko-KR" altLang="en-US" dirty="0" smtClean="0"/>
              <a:t>는 동기화 객체임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942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어떤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깨울 지는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이 결정함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005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레이블 색은 오렌지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칠한 사각형 색은 </a:t>
            </a:r>
            <a:r>
              <a:rPr lang="ko-KR" altLang="en-US" baseline="0" dirty="0" err="1" smtClean="0"/>
              <a:t>마젠타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073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정수 나눗셈을 피하기 위해 형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레이블의 폭에 맞게 </a:t>
            </a:r>
            <a:r>
              <a:rPr lang="en-US" altLang="ko-KR" dirty="0" err="1" smtClean="0"/>
              <a:t>barSize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47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this.wait</a:t>
            </a:r>
            <a:r>
              <a:rPr lang="en-US" altLang="ko-KR" dirty="0" smtClean="0"/>
              <a:t>(): consume()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notify()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동기화 객체가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barSize</a:t>
            </a:r>
            <a:r>
              <a:rPr lang="ko-KR" altLang="en-US" dirty="0" smtClean="0"/>
              <a:t>가 조정될 때마다 </a:t>
            </a:r>
            <a:r>
              <a:rPr lang="en-US" altLang="ko-KR" dirty="0" smtClean="0"/>
              <a:t>repaint()</a:t>
            </a:r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fill(),</a:t>
            </a:r>
            <a:r>
              <a:rPr lang="en-US" altLang="ko-KR" baseline="0" dirty="0" smtClean="0"/>
              <a:t> consume()</a:t>
            </a:r>
            <a:r>
              <a:rPr lang="ko-KR" altLang="en-US" baseline="0" dirty="0" smtClean="0"/>
              <a:t>의 수신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객체 </a:t>
            </a:r>
            <a:r>
              <a:rPr lang="en-US" altLang="ko-KR" baseline="0" dirty="0" smtClean="0"/>
              <a:t>b</a:t>
            </a:r>
            <a:r>
              <a:rPr lang="en-US" altLang="ko-KR" dirty="0" smtClean="0"/>
              <a:t>ar</a:t>
            </a:r>
            <a:r>
              <a:rPr lang="ko-KR" altLang="en-US" dirty="0" smtClean="0"/>
              <a:t>가 동기화 객체임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9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초록색 객체의 코드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공유됨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548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this.wait</a:t>
            </a:r>
            <a:r>
              <a:rPr lang="en-US" altLang="ko-KR" dirty="0" smtClean="0"/>
              <a:t>(): fill()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notify()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94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sleep()</a:t>
            </a:r>
            <a:r>
              <a:rPr lang="ko-KR" altLang="en-US" dirty="0" smtClean="0"/>
              <a:t>으로 게임 난이도 조절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bar</a:t>
            </a:r>
            <a:r>
              <a:rPr lang="ko-KR" altLang="en-US" dirty="0" smtClean="0"/>
              <a:t>를 동기화 객체로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66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producer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역할</a:t>
            </a:r>
            <a:r>
              <a:rPr lang="en-US" altLang="ko-KR" baseline="0" dirty="0" smtClean="0"/>
              <a:t>: </a:t>
            </a:r>
            <a:r>
              <a:rPr lang="ko-KR" altLang="en-US" dirty="0" smtClean="0"/>
              <a:t>키 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발생하여 </a:t>
            </a:r>
            <a:r>
              <a:rPr lang="en-US" altLang="ko-KR" dirty="0" err="1" smtClean="0"/>
              <a:t>bar.fill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호출하여 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늘림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2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8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9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테트리스에서</a:t>
            </a:r>
            <a:r>
              <a:rPr lang="ko-KR" altLang="en-US" dirty="0" smtClean="0"/>
              <a:t> 키보드</a:t>
            </a:r>
            <a:r>
              <a:rPr lang="ko-KR" altLang="en-US" baseline="0" dirty="0" smtClean="0"/>
              <a:t> 입력이 없으면 오디오 재생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8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강의 범위 벗어남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프로세스 통신 방법이나 소켓 등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FA271-438A-4E1C-8D94-B0D674667A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4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73D9-3B9D-411F-AD27-2D8FE2A1F8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124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179F8-01CB-43BC-BF05-8870AFF211C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754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EFD49-58F1-46B1-AD2D-6145A7C57D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00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7E354-D329-4177-B46A-6486505533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5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93B94-C4E5-49D1-9A0F-CFA545A13F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01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2DB4A-83B2-49CE-AF2B-5DF89B85D2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375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66E36-9C16-4560-9B82-24C02FD313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43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41845-7ABD-4F60-84D6-68D399AC38A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C6053-859D-4384-A761-5B7BD69E14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105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192ED-FE55-4773-82E3-4AA6C644AF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782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390DE-ACAD-43B9-92AA-C49FB96698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070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유형을 편집하려면 누르십시오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71600"/>
            <a:ext cx="10363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문자열 유형을 편집하려면 누르십시오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err="1" smtClean="0"/>
              <a:t>세째</a:t>
            </a:r>
            <a:r>
              <a:rPr lang="ko-KR" altLang="en-US" dirty="0" smtClean="0"/>
              <a:t>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E72C5D9-199B-4766-8F04-DF3815C3F7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016000" y="1143000"/>
            <a:ext cx="10363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3200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816934" y="6324601"/>
            <a:ext cx="84946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err="1" smtClean="0">
                <a:ea typeface="돋움" pitchFamily="50" charset="-127"/>
              </a:rPr>
              <a:t>스레드와</a:t>
            </a:r>
            <a:r>
              <a:rPr lang="ko-KR" altLang="en-US" sz="1200" dirty="0" smtClean="0">
                <a:ea typeface="돋움" pitchFamily="50" charset="-127"/>
              </a:rPr>
              <a:t> </a:t>
            </a:r>
            <a:r>
              <a:rPr lang="ko-KR" altLang="en-US" sz="1200" smtClean="0">
                <a:ea typeface="돋움" pitchFamily="50" charset="-127"/>
              </a:rPr>
              <a:t>멀티태스킹 </a:t>
            </a:r>
            <a:r>
              <a:rPr lang="en-US" altLang="ko-KR" sz="1200" dirty="0" smtClean="0">
                <a:ea typeface="돋움" pitchFamily="50" charset="-127"/>
              </a:rPr>
              <a:t>	</a:t>
            </a:r>
            <a:r>
              <a:rPr lang="ko-KR" altLang="en-US" sz="1200" dirty="0">
                <a:ea typeface="돋움" pitchFamily="50" charset="-127"/>
              </a:rPr>
              <a:t>		</a:t>
            </a:r>
            <a:r>
              <a:rPr lang="ko-KR" altLang="en-US" sz="1200" dirty="0" smtClean="0">
                <a:ea typeface="돋움" pitchFamily="50" charset="-127"/>
              </a:rPr>
              <a:t>자바 프로그래밍 </a:t>
            </a:r>
            <a:r>
              <a:rPr lang="en-US" altLang="ko-KR" sz="1200" dirty="0" smtClean="0">
                <a:ea typeface="돋움" pitchFamily="50" charset="-127"/>
              </a:rPr>
              <a:t>II	</a:t>
            </a:r>
            <a:r>
              <a:rPr lang="ko-KR" altLang="en-US" sz="1200" dirty="0">
                <a:ea typeface="돋움" pitchFamily="50" charset="-127"/>
              </a:rPr>
              <a:t>	          	        </a:t>
            </a:r>
            <a:r>
              <a:rPr lang="en-US" altLang="ko-KR" sz="1200" dirty="0">
                <a:ea typeface="돋움" pitchFamily="50" charset="-127"/>
              </a:rPr>
              <a:t>Slide </a:t>
            </a:r>
            <a:fld id="{FB647891-792B-4E52-9CDA-4E630CC63BB2}" type="slidenum">
              <a:rPr lang="en-US" altLang="ko-KR" sz="1200" smtClean="0">
                <a:ea typeface="돋움" pitchFamily="50" charset="-127"/>
              </a:rPr>
              <a:pPr algn="ctr">
                <a:defRPr/>
              </a:pPr>
              <a:t>‹#›</a:t>
            </a:fld>
            <a:r>
              <a:rPr lang="en-US" altLang="ko-KR" sz="1200" dirty="0" smtClean="0">
                <a:ea typeface="돋움" pitchFamily="50" charset="-127"/>
              </a:rPr>
              <a:t>	</a:t>
            </a:r>
            <a:endParaRPr lang="en-US" altLang="ko-KR" sz="1200" dirty="0">
              <a:ea typeface="돋움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ts val="3000"/>
        </a:spcBef>
        <a:spcAft>
          <a:spcPct val="0"/>
        </a:spcAft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ts val="1000"/>
        </a:spcBef>
        <a:spcAft>
          <a:spcPct val="0"/>
        </a:spcAft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ts val="500"/>
        </a:spcBef>
        <a:spcAft>
          <a:spcPct val="0"/>
        </a:spcAft>
        <a:buFont typeface="Wingdings" pitchFamily="2" charset="2"/>
        <a:buChar char="Ø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생명 주기와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297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멀티스레딩의</a:t>
            </a:r>
            <a:r>
              <a:rPr lang="ko-KR" altLang="en-US" dirty="0"/>
              <a:t> 효과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다수의 작업들을 동시에 처리할 수 있음</a:t>
            </a:r>
            <a:endParaRPr lang="en-US" altLang="ko-KR" dirty="0" smtClean="0"/>
          </a:p>
          <a:p>
            <a:r>
              <a:rPr lang="ko-KR" altLang="en-US" dirty="0" smtClean="0"/>
              <a:t>전체적으로 프로그램의 시간 지연을 줄임</a:t>
            </a:r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대기하는 동안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실행될 수 있기 때문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765937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>
                <a:solidFill>
                  <a:srgbClr val="000000"/>
                </a:solidFill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</a:rPr>
              <a:t> 동기화 </a:t>
            </a:r>
            <a:r>
              <a:rPr lang="ko-KR" altLang="en-US" sz="3200" dirty="0" err="1">
                <a:solidFill>
                  <a:srgbClr val="000000"/>
                </a:solidFill>
              </a:rPr>
              <a:t>메소드</a:t>
            </a:r>
            <a:r>
              <a:rPr lang="en-US" altLang="ko-KR" sz="20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이들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synchronized </a:t>
            </a:r>
            <a:r>
              <a:rPr lang="ko-KR" altLang="en-US" dirty="0"/>
              <a:t>블록 내에서만 사용되어야 함</a:t>
            </a:r>
            <a:endParaRPr lang="en-US" altLang="ko-KR" dirty="0"/>
          </a:p>
          <a:p>
            <a:pPr lvl="1"/>
            <a:r>
              <a:rPr lang="ko-KR" altLang="en-US" dirty="0"/>
              <a:t>그렇지</a:t>
            </a:r>
            <a:r>
              <a:rPr lang="en-US" altLang="ko-KR" dirty="0"/>
              <a:t> </a:t>
            </a:r>
            <a:r>
              <a:rPr lang="ko-KR" altLang="en-US" dirty="0"/>
              <a:t>않으면 실행 시 예외가 발생함</a:t>
            </a:r>
            <a:endParaRPr lang="en-US" altLang="ko-KR" dirty="0"/>
          </a:p>
          <a:p>
            <a:r>
              <a:rPr lang="ko-KR" altLang="en-US" dirty="0"/>
              <a:t>동기화 객체</a:t>
            </a:r>
            <a:endParaRPr lang="en-US" altLang="ko-KR" dirty="0"/>
          </a:p>
          <a:p>
            <a:pPr lvl="1"/>
            <a:r>
              <a:rPr lang="ko-KR" altLang="en-US" dirty="0"/>
              <a:t>동기화를 위해 여러 </a:t>
            </a:r>
            <a:r>
              <a:rPr lang="ko-KR" altLang="en-US" dirty="0" err="1"/>
              <a:t>스레드들에</a:t>
            </a:r>
            <a:r>
              <a:rPr lang="ko-KR" altLang="en-US" dirty="0"/>
              <a:t> 의해 공유되는 객체</a:t>
            </a:r>
            <a:endParaRPr lang="en-US" altLang="ko-KR" dirty="0"/>
          </a:p>
          <a:p>
            <a:pPr lvl="2"/>
            <a:r>
              <a:rPr lang="ko-KR" altLang="en-US" dirty="0"/>
              <a:t>즉 동기화를 하려는 </a:t>
            </a:r>
            <a:r>
              <a:rPr lang="ko-KR" altLang="en-US" dirty="0" err="1"/>
              <a:t>스레드들은</a:t>
            </a:r>
            <a:r>
              <a:rPr lang="ko-KR" altLang="en-US" dirty="0"/>
              <a:t> 동일한 객체를 </a:t>
            </a:r>
            <a:r>
              <a:rPr lang="ko-KR" altLang="en-US" dirty="0" smtClean="0"/>
              <a:t>동기화 객체로 사용해야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어떤 객체라도 동기화 객체가 될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871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동기화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메소드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사용 예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(1/3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7568" y="1628801"/>
            <a:ext cx="7344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0C0"/>
                </a:solidFill>
              </a:rPr>
              <a:t>Thread B</a:t>
            </a:r>
            <a:r>
              <a:rPr lang="ko-KR" altLang="en-US" sz="1800" dirty="0">
                <a:solidFill>
                  <a:srgbClr val="0070C0"/>
                </a:solidFill>
              </a:rPr>
              <a:t>가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en-US" altLang="ko-KR" sz="18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800" dirty="0">
                <a:solidFill>
                  <a:srgbClr val="0070C0"/>
                </a:solidFill>
              </a:rPr>
              <a:t>()</a:t>
            </a:r>
            <a:r>
              <a:rPr lang="ko-KR" altLang="en-US" sz="1800" dirty="0">
                <a:solidFill>
                  <a:srgbClr val="0070C0"/>
                </a:solidFill>
              </a:rPr>
              <a:t>를 호출하여 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ObjectS</a:t>
            </a:r>
            <a:r>
              <a:rPr lang="ko-KR" altLang="en-US" sz="1800" dirty="0" smtClean="0">
                <a:solidFill>
                  <a:srgbClr val="0070C0"/>
                </a:solidFill>
              </a:rPr>
              <a:t>에서 무한 </a:t>
            </a:r>
            <a:r>
              <a:rPr lang="ko-KR" altLang="en-US" sz="1800" dirty="0">
                <a:solidFill>
                  <a:srgbClr val="0070C0"/>
                </a:solidFill>
              </a:rPr>
              <a:t>대기하고</a:t>
            </a:r>
            <a:r>
              <a:rPr lang="en-US" altLang="ko-KR" sz="1800" dirty="0">
                <a:solidFill>
                  <a:srgbClr val="0070C0"/>
                </a:solidFill>
              </a:rPr>
              <a:t>, Thread A</a:t>
            </a:r>
            <a:r>
              <a:rPr lang="ko-KR" altLang="en-US" sz="1800" dirty="0">
                <a:solidFill>
                  <a:srgbClr val="0070C0"/>
                </a:solidFill>
              </a:rPr>
              <a:t>가 </a:t>
            </a:r>
            <a:r>
              <a:rPr lang="en-US" altLang="ko-KR" sz="1800" dirty="0" err="1">
                <a:solidFill>
                  <a:srgbClr val="0070C0"/>
                </a:solidFill>
              </a:rPr>
              <a:t>ObjectS.notify</a:t>
            </a:r>
            <a:r>
              <a:rPr lang="en-US" altLang="ko-KR" sz="1800" dirty="0">
                <a:solidFill>
                  <a:srgbClr val="0070C0"/>
                </a:solidFill>
              </a:rPr>
              <a:t>()</a:t>
            </a:r>
            <a:r>
              <a:rPr lang="ko-KR" altLang="en-US" sz="1800" dirty="0">
                <a:solidFill>
                  <a:srgbClr val="0070C0"/>
                </a:solidFill>
              </a:rPr>
              <a:t>를 호출하여 </a:t>
            </a:r>
            <a:r>
              <a:rPr lang="en-US" altLang="ko-KR" sz="1800" dirty="0" err="1">
                <a:solidFill>
                  <a:srgbClr val="0070C0"/>
                </a:solidFill>
              </a:rPr>
              <a:t>ObjectS</a:t>
            </a:r>
            <a:r>
              <a:rPr lang="ko-KR" altLang="en-US" sz="1800" dirty="0">
                <a:solidFill>
                  <a:srgbClr val="0070C0"/>
                </a:solidFill>
              </a:rPr>
              <a:t>에 대기하고 있는 </a:t>
            </a:r>
            <a:r>
              <a:rPr lang="en-US" altLang="ko-KR" sz="1800" dirty="0">
                <a:solidFill>
                  <a:srgbClr val="0070C0"/>
                </a:solidFill>
              </a:rPr>
              <a:t>Thread</a:t>
            </a:r>
            <a:r>
              <a:rPr lang="ko-KR" altLang="en-US" sz="1800" dirty="0">
                <a:solidFill>
                  <a:srgbClr val="0070C0"/>
                </a:solidFill>
              </a:rPr>
              <a:t> </a:t>
            </a:r>
            <a:r>
              <a:rPr lang="en-US" altLang="ko-KR" sz="1800" dirty="0">
                <a:solidFill>
                  <a:srgbClr val="0070C0"/>
                </a:solidFill>
              </a:rPr>
              <a:t>B</a:t>
            </a:r>
            <a:r>
              <a:rPr lang="ko-KR" altLang="en-US" sz="1800" dirty="0">
                <a:solidFill>
                  <a:srgbClr val="0070C0"/>
                </a:solidFill>
              </a:rPr>
              <a:t>를 깨움</a:t>
            </a:r>
            <a:endParaRPr lang="en-US" altLang="ko-KR" sz="1800" dirty="0">
              <a:solidFill>
                <a:srgbClr val="0070C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3068960"/>
            <a:ext cx="6244590" cy="20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977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동기화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메소드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사용 예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(2/3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700809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0C0"/>
                </a:solidFill>
              </a:rPr>
              <a:t>4 </a:t>
            </a:r>
            <a:r>
              <a:rPr lang="ko-KR" altLang="en-US" sz="1800" dirty="0">
                <a:solidFill>
                  <a:srgbClr val="0070C0"/>
                </a:solidFill>
              </a:rPr>
              <a:t>개의 </a:t>
            </a:r>
            <a:r>
              <a:rPr lang="ko-KR" altLang="en-US" sz="18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800" dirty="0">
                <a:solidFill>
                  <a:srgbClr val="0070C0"/>
                </a:solidFill>
              </a:rPr>
              <a:t> 모두 </a:t>
            </a:r>
            <a:r>
              <a:rPr lang="en-US" altLang="ko-KR" sz="18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800" dirty="0">
                <a:solidFill>
                  <a:srgbClr val="0070C0"/>
                </a:solidFill>
              </a:rPr>
              <a:t>()</a:t>
            </a:r>
            <a:r>
              <a:rPr lang="ko-KR" altLang="en-US" sz="1800" dirty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800" dirty="0">
                <a:solidFill>
                  <a:srgbClr val="0070C0"/>
                </a:solidFill>
              </a:rPr>
              <a:t>, </a:t>
            </a:r>
            <a:r>
              <a:rPr lang="en-US" altLang="ko-KR" sz="1800" dirty="0" err="1">
                <a:solidFill>
                  <a:srgbClr val="0070C0"/>
                </a:solidFill>
              </a:rPr>
              <a:t>ThreadA</a:t>
            </a:r>
            <a:r>
              <a:rPr lang="ko-KR" altLang="en-US" sz="1800" dirty="0">
                <a:solidFill>
                  <a:srgbClr val="0070C0"/>
                </a:solidFill>
              </a:rPr>
              <a:t>는 </a:t>
            </a:r>
            <a:r>
              <a:rPr lang="en-US" altLang="ko-KR" sz="1800" dirty="0" err="1">
                <a:solidFill>
                  <a:srgbClr val="0070C0"/>
                </a:solidFill>
              </a:rPr>
              <a:t>ObjectS.notify</a:t>
            </a:r>
            <a:r>
              <a:rPr lang="en-US" altLang="ko-KR" sz="1800" dirty="0">
                <a:solidFill>
                  <a:srgbClr val="0070C0"/>
                </a:solidFill>
              </a:rPr>
              <a:t>()</a:t>
            </a:r>
            <a:r>
              <a:rPr lang="ko-KR" altLang="en-US" sz="1800" dirty="0">
                <a:solidFill>
                  <a:srgbClr val="0070C0"/>
                </a:solidFill>
              </a:rPr>
              <a:t>를 호출하여 대기 중인 </a:t>
            </a:r>
            <a:r>
              <a:rPr lang="ko-KR" altLang="en-US" sz="1800" dirty="0" err="1">
                <a:solidFill>
                  <a:srgbClr val="0070C0"/>
                </a:solidFill>
              </a:rPr>
              <a:t>스레드</a:t>
            </a:r>
            <a:r>
              <a:rPr lang="ko-KR" altLang="en-US" sz="1800" dirty="0">
                <a:solidFill>
                  <a:srgbClr val="0070C0"/>
                </a:solidFill>
              </a:rPr>
              <a:t> 중 하나만 깨우는 경우</a:t>
            </a:r>
            <a:endParaRPr lang="en-US" altLang="ko-KR" sz="18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26" y="2492897"/>
            <a:ext cx="57912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27926" y="5355214"/>
            <a:ext cx="2360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잠자는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스레드</a:t>
            </a:r>
            <a:r>
              <a:rPr lang="ko-KR" altLang="en-US" sz="1400" dirty="0"/>
              <a:t> 중 하나만 깨운다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선택받지</a:t>
            </a:r>
            <a:r>
              <a:rPr lang="ko-KR" altLang="en-US" sz="1400" dirty="0"/>
              <a:t> 못한 </a:t>
            </a:r>
            <a:r>
              <a:rPr lang="en-US" altLang="ko-KR" sz="1400" dirty="0"/>
              <a:t>3 </a:t>
            </a:r>
            <a:r>
              <a:rPr lang="ko-KR" altLang="en-US" sz="1400" dirty="0"/>
              <a:t>개의 스레드는  계속 잠을 잔다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49862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스레드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동기화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메소드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사용 예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(3/3</a:t>
            </a:r>
            <a:r>
              <a:rPr lang="en-US" altLang="ko-KR" sz="2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700809"/>
            <a:ext cx="7702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0C0"/>
                </a:solidFill>
              </a:rPr>
              <a:t>4 </a:t>
            </a:r>
            <a:r>
              <a:rPr lang="ko-KR" altLang="en-US" sz="1800" dirty="0">
                <a:solidFill>
                  <a:srgbClr val="0070C0"/>
                </a:solidFill>
              </a:rPr>
              <a:t>개의 </a:t>
            </a:r>
            <a:r>
              <a:rPr lang="ko-KR" altLang="en-US" sz="1800" dirty="0" err="1">
                <a:solidFill>
                  <a:srgbClr val="0070C0"/>
                </a:solidFill>
              </a:rPr>
              <a:t>스레드가</a:t>
            </a:r>
            <a:r>
              <a:rPr lang="ko-KR" altLang="en-US" sz="1800" dirty="0">
                <a:solidFill>
                  <a:srgbClr val="0070C0"/>
                </a:solidFill>
              </a:rPr>
              <a:t> 모두 </a:t>
            </a:r>
            <a:r>
              <a:rPr lang="en-US" altLang="ko-KR" sz="1800" dirty="0" err="1">
                <a:solidFill>
                  <a:srgbClr val="0070C0"/>
                </a:solidFill>
              </a:rPr>
              <a:t>ObjectS.wait</a:t>
            </a:r>
            <a:r>
              <a:rPr lang="en-US" altLang="ko-KR" sz="1800" dirty="0">
                <a:solidFill>
                  <a:srgbClr val="0070C0"/>
                </a:solidFill>
              </a:rPr>
              <a:t>()</a:t>
            </a:r>
            <a:r>
              <a:rPr lang="ko-KR" altLang="en-US" sz="1800" dirty="0">
                <a:solidFill>
                  <a:srgbClr val="0070C0"/>
                </a:solidFill>
              </a:rPr>
              <a:t>를 호출하여 대기하고</a:t>
            </a:r>
            <a:r>
              <a:rPr lang="en-US" altLang="ko-KR" sz="1800" dirty="0">
                <a:solidFill>
                  <a:srgbClr val="0070C0"/>
                </a:solidFill>
              </a:rPr>
              <a:t>, </a:t>
            </a:r>
            <a:r>
              <a:rPr lang="en-US" altLang="ko-KR" sz="1800" dirty="0" err="1">
                <a:solidFill>
                  <a:srgbClr val="0070C0"/>
                </a:solidFill>
              </a:rPr>
              <a:t>ThreadA</a:t>
            </a:r>
            <a:r>
              <a:rPr lang="ko-KR" altLang="en-US" sz="1800" dirty="0">
                <a:solidFill>
                  <a:srgbClr val="0070C0"/>
                </a:solidFill>
              </a:rPr>
              <a:t>는 </a:t>
            </a:r>
            <a:r>
              <a:rPr lang="en-US" altLang="ko-KR" sz="1800" dirty="0" err="1">
                <a:solidFill>
                  <a:srgbClr val="0070C0"/>
                </a:solidFill>
              </a:rPr>
              <a:t>ObjectS.notifyAll</a:t>
            </a:r>
            <a:r>
              <a:rPr lang="en-US" altLang="ko-KR" sz="1800" dirty="0">
                <a:solidFill>
                  <a:srgbClr val="0070C0"/>
                </a:solidFill>
              </a:rPr>
              <a:t>()</a:t>
            </a:r>
            <a:r>
              <a:rPr lang="ko-KR" altLang="en-US" sz="1800" dirty="0">
                <a:solidFill>
                  <a:srgbClr val="0070C0"/>
                </a:solidFill>
              </a:rPr>
              <a:t>를 호출하여 대기중인 </a:t>
            </a:r>
            <a:r>
              <a:rPr lang="en-US" altLang="ko-KR" sz="1800" dirty="0">
                <a:solidFill>
                  <a:srgbClr val="0070C0"/>
                </a:solidFill>
              </a:rPr>
              <a:t>4</a:t>
            </a:r>
            <a:r>
              <a:rPr lang="ko-KR" altLang="en-US" sz="1800" dirty="0">
                <a:solidFill>
                  <a:srgbClr val="0070C0"/>
                </a:solidFill>
              </a:rPr>
              <a:t>개의 </a:t>
            </a:r>
            <a:r>
              <a:rPr lang="ko-KR" altLang="en-US" sz="1800" dirty="0" err="1">
                <a:solidFill>
                  <a:srgbClr val="0070C0"/>
                </a:solidFill>
              </a:rPr>
              <a:t>스레드를</a:t>
            </a:r>
            <a:r>
              <a:rPr lang="ko-KR" altLang="en-US" sz="1800" dirty="0">
                <a:solidFill>
                  <a:srgbClr val="0070C0"/>
                </a:solidFill>
              </a:rPr>
              <a:t> 모두 깨우는 경우</a:t>
            </a:r>
            <a:endParaRPr lang="en-US" altLang="ko-KR" sz="1800" dirty="0">
              <a:solidFill>
                <a:srgbClr val="0070C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536383"/>
            <a:ext cx="58483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5269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chemeClr val="accent2"/>
                </a:solidFill>
              </a:rPr>
              <a:t>예제 </a:t>
            </a:r>
            <a:r>
              <a:rPr lang="en-US" altLang="ko-KR" sz="3200" dirty="0">
                <a:solidFill>
                  <a:schemeClr val="accent2"/>
                </a:solidFill>
              </a:rPr>
              <a:t>13-7 : wait(), notify()</a:t>
            </a:r>
            <a:r>
              <a:rPr lang="ko-KR" altLang="en-US" sz="3200" dirty="0">
                <a:solidFill>
                  <a:schemeClr val="accent2"/>
                </a:solidFill>
              </a:rPr>
              <a:t>를 이용한 바 채우기</a:t>
            </a:r>
            <a:r>
              <a:rPr lang="en-US" altLang="ko-KR" sz="2000" dirty="0">
                <a:solidFill>
                  <a:schemeClr val="accent2"/>
                </a:solidFill>
              </a:rPr>
              <a:t>(1/7)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-637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1" y="1595152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9" y="1465857"/>
            <a:ext cx="8332735" cy="46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14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예제 </a:t>
            </a:r>
            <a:r>
              <a:rPr lang="en-US" altLang="ko-KR" sz="3200" dirty="0"/>
              <a:t>13-7 : wait(), notify()</a:t>
            </a:r>
            <a:r>
              <a:rPr lang="ko-KR" altLang="en-US" sz="3200" dirty="0"/>
              <a:t>를 이용한 바 채우기</a:t>
            </a:r>
            <a:r>
              <a:rPr lang="en-US" altLang="ko-KR" sz="2000" dirty="0"/>
              <a:t>(2/7)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2279576" y="1268761"/>
            <a:ext cx="741682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MyLabel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barSize</a:t>
            </a:r>
            <a:r>
              <a:rPr lang="en-US" altLang="ko-KR" sz="1800" dirty="0"/>
              <a:t> = 0; // </a:t>
            </a:r>
            <a:r>
              <a:rPr lang="ko-KR" altLang="en-US" sz="1800" dirty="0"/>
              <a:t>바의 크기</a:t>
            </a:r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maxBarSize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MyLabel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maxBarSize</a:t>
            </a:r>
            <a:r>
              <a:rPr lang="en-US" altLang="ko-KR" sz="1800" dirty="0"/>
              <a:t>) { 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this.maxBarSize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maxBarSize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Color.MAGENTA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width = 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)(((double)(</a:t>
            </a:r>
            <a:r>
              <a:rPr lang="en-US" altLang="ko-KR" sz="1800" dirty="0" err="1"/>
              <a:t>this.getWidth</a:t>
            </a:r>
            <a:r>
              <a:rPr lang="en-US" altLang="ko-KR" sz="1800" dirty="0"/>
              <a:t>()))</a:t>
            </a:r>
          </a:p>
          <a:p>
            <a:pPr defTabSz="180000"/>
            <a:r>
              <a:rPr lang="en-US" altLang="ko-KR" sz="1800" dirty="0"/>
              <a:t>				/</a:t>
            </a:r>
            <a:r>
              <a:rPr lang="en-US" altLang="ko-KR" sz="1800" dirty="0" err="1"/>
              <a:t>maxBarSize</a:t>
            </a:r>
            <a:r>
              <a:rPr lang="en-US" altLang="ko-KR" sz="1800" dirty="0"/>
              <a:t>*</a:t>
            </a:r>
            <a:r>
              <a:rPr lang="en-US" altLang="ko-KR" sz="1800" dirty="0" err="1"/>
              <a:t>barSize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if(width==0) return; 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g.fillRect</a:t>
            </a:r>
            <a:r>
              <a:rPr lang="en-US" altLang="ko-KR" sz="1800" dirty="0"/>
              <a:t>(0, 0, width, </a:t>
            </a:r>
            <a:r>
              <a:rPr lang="en-US" altLang="ko-KR" sz="1800" dirty="0" err="1"/>
              <a:t>this.getHeight</a:t>
            </a:r>
            <a:r>
              <a:rPr lang="en-US" altLang="ko-KR" sz="1800" dirty="0"/>
              <a:t>());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21897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13-7 : wait(), notify()</a:t>
            </a:r>
            <a:r>
              <a:rPr lang="ko-KR" altLang="en-US" sz="3200" dirty="0">
                <a:solidFill>
                  <a:srgbClr val="000000"/>
                </a:solidFill>
              </a:rPr>
              <a:t>를 이용한 바 채우기</a:t>
            </a:r>
            <a:r>
              <a:rPr lang="en-US" altLang="ko-KR" sz="2000" dirty="0" smtClean="0">
                <a:solidFill>
                  <a:srgbClr val="000000"/>
                </a:solidFill>
              </a:rPr>
              <a:t>(3/7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2279576" y="1412776"/>
            <a:ext cx="702027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synchronized void fill()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if(</a:t>
            </a:r>
            <a:r>
              <a:rPr lang="en-US" altLang="ko-KR" sz="1800" dirty="0" err="1"/>
              <a:t>barSize</a:t>
            </a:r>
            <a:r>
              <a:rPr lang="en-US" altLang="ko-KR" sz="1800" dirty="0"/>
              <a:t> == </a:t>
            </a:r>
            <a:r>
              <a:rPr lang="en-US" altLang="ko-KR" sz="1800" dirty="0" err="1"/>
              <a:t>maxBarSize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	try {</a:t>
            </a:r>
          </a:p>
          <a:p>
            <a:pPr defTabSz="180000"/>
            <a:r>
              <a:rPr lang="en-US" altLang="ko-KR" sz="1800" dirty="0"/>
              <a:t>				wait();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	</a:t>
            </a:r>
            <a:r>
              <a:rPr lang="en-US" altLang="ko-KR" sz="1800" dirty="0"/>
              <a:t>} catch (</a:t>
            </a:r>
            <a:r>
              <a:rPr lang="en-US" altLang="ko-KR" sz="1800" dirty="0" err="1"/>
              <a:t>InterruptedException</a:t>
            </a:r>
            <a:r>
              <a:rPr lang="en-US" altLang="ko-KR" sz="1800" dirty="0"/>
              <a:t> e) { return; 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barSize</a:t>
            </a:r>
            <a:r>
              <a:rPr lang="en-US" altLang="ko-KR" sz="1800" dirty="0"/>
              <a:t>++;</a:t>
            </a:r>
          </a:p>
          <a:p>
            <a:pPr defTabSz="180000"/>
            <a:r>
              <a:rPr lang="en-US" altLang="ko-KR" sz="1800" dirty="0"/>
              <a:t>		repaint(); // </a:t>
            </a:r>
            <a:r>
              <a:rPr lang="ko-KR" altLang="en-US" sz="1800" dirty="0"/>
              <a:t>바 다시 그리기</a:t>
            </a:r>
          </a:p>
          <a:p>
            <a:pPr defTabSz="180000"/>
            <a:r>
              <a:rPr lang="ko-KR" altLang="en-US" sz="1800" dirty="0"/>
              <a:t>		</a:t>
            </a:r>
            <a:r>
              <a:rPr lang="en-US" altLang="ko-KR" sz="1800" dirty="0"/>
              <a:t>notify();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18268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13-7 : wait(), notify()</a:t>
            </a:r>
            <a:r>
              <a:rPr lang="ko-KR" altLang="en-US" sz="3200" dirty="0">
                <a:solidFill>
                  <a:srgbClr val="000000"/>
                </a:solidFill>
              </a:rPr>
              <a:t>를 이용한 바 채우기</a:t>
            </a:r>
            <a:r>
              <a:rPr lang="en-US" altLang="ko-KR" sz="2000" dirty="0" smtClean="0">
                <a:solidFill>
                  <a:srgbClr val="000000"/>
                </a:solidFill>
              </a:rPr>
              <a:t>(4/7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2210707" y="1412776"/>
            <a:ext cx="538977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synchronized void consume()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if(</a:t>
            </a:r>
            <a:r>
              <a:rPr lang="en-US" altLang="ko-KR" sz="1800" dirty="0" err="1"/>
              <a:t>barSize</a:t>
            </a:r>
            <a:r>
              <a:rPr lang="en-US" altLang="ko-KR" sz="1800" dirty="0"/>
              <a:t> == 0) {</a:t>
            </a:r>
          </a:p>
          <a:p>
            <a:pPr defTabSz="180000"/>
            <a:r>
              <a:rPr lang="en-US" altLang="ko-KR" sz="1800" dirty="0"/>
              <a:t>			try {</a:t>
            </a:r>
          </a:p>
          <a:p>
            <a:pPr defTabSz="180000"/>
            <a:r>
              <a:rPr lang="en-US" altLang="ko-KR" sz="1800" dirty="0"/>
              <a:t>				wait(); </a:t>
            </a:r>
          </a:p>
          <a:p>
            <a:pPr defTabSz="180000"/>
            <a:r>
              <a:rPr lang="ko-KR" altLang="en-US" sz="1800" dirty="0"/>
              <a:t>			</a:t>
            </a:r>
            <a:r>
              <a:rPr lang="en-US" altLang="ko-KR" sz="1800" dirty="0"/>
              <a:t>} catch (</a:t>
            </a:r>
            <a:r>
              <a:rPr lang="en-US" altLang="ko-KR" sz="1800" dirty="0" err="1"/>
              <a:t>InterruptedException</a:t>
            </a:r>
            <a:r>
              <a:rPr lang="en-US" altLang="ko-KR" sz="1800" dirty="0"/>
              <a:t> e)</a:t>
            </a:r>
          </a:p>
          <a:p>
            <a:pPr defTabSz="180000"/>
            <a:r>
              <a:rPr lang="en-US" altLang="ko-KR" sz="1800" dirty="0"/>
              <a:t>				 { return; 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barSize</a:t>
            </a:r>
            <a:r>
              <a:rPr lang="en-US" altLang="ko-KR" sz="1800" dirty="0"/>
              <a:t>--;</a:t>
            </a:r>
          </a:p>
          <a:p>
            <a:pPr defTabSz="180000"/>
            <a:r>
              <a:rPr lang="en-US" altLang="ko-KR" sz="1800" dirty="0"/>
              <a:t>		repaint(); // </a:t>
            </a:r>
            <a:r>
              <a:rPr lang="ko-KR" altLang="en-US" sz="1800" dirty="0"/>
              <a:t>바 다시 그리기</a:t>
            </a:r>
          </a:p>
          <a:p>
            <a:pPr defTabSz="180000"/>
            <a:r>
              <a:rPr lang="ko-KR" altLang="en-US" sz="1800" dirty="0"/>
              <a:t>		</a:t>
            </a:r>
            <a:r>
              <a:rPr lang="en-US" altLang="ko-KR" sz="1800" dirty="0"/>
              <a:t>notify(); </a:t>
            </a:r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/>
              <a:t>}	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5190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13-7 : wait(), notify()</a:t>
            </a:r>
            <a:r>
              <a:rPr lang="ko-KR" altLang="en-US" sz="3200" dirty="0">
                <a:solidFill>
                  <a:srgbClr val="000000"/>
                </a:solidFill>
              </a:rPr>
              <a:t>를 이용한 바 채우기</a:t>
            </a:r>
            <a:r>
              <a:rPr lang="en-US" altLang="ko-KR" sz="2000" dirty="0" smtClean="0">
                <a:solidFill>
                  <a:srgbClr val="000000"/>
                </a:solidFill>
              </a:rPr>
              <a:t>(5/7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2210707" y="1412777"/>
            <a:ext cx="538977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ConsumerThread</a:t>
            </a:r>
            <a:r>
              <a:rPr lang="en-US" altLang="ko-KR" sz="1800" b="1" dirty="0"/>
              <a:t> extends Thread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MyLabel</a:t>
            </a:r>
            <a:r>
              <a:rPr lang="en-US" altLang="ko-KR" sz="1800" dirty="0"/>
              <a:t> bar;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ConsumerThread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MyLabel</a:t>
            </a:r>
            <a:r>
              <a:rPr lang="en-US" altLang="ko-KR" sz="1800" dirty="0"/>
              <a:t> bar)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this.bar</a:t>
            </a:r>
            <a:r>
              <a:rPr lang="en-US" altLang="ko-KR" sz="1800" dirty="0"/>
              <a:t> = bar;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public void run() {</a:t>
            </a:r>
          </a:p>
          <a:p>
            <a:pPr defTabSz="180000"/>
            <a:r>
              <a:rPr lang="en-US" altLang="ko-KR" sz="1800" dirty="0"/>
              <a:t>		while(true) {</a:t>
            </a:r>
          </a:p>
          <a:p>
            <a:pPr defTabSz="180000"/>
            <a:r>
              <a:rPr lang="en-US" altLang="ko-KR" sz="1800" dirty="0"/>
              <a:t>			try {</a:t>
            </a:r>
          </a:p>
          <a:p>
            <a:pPr defTabSz="180000"/>
            <a:r>
              <a:rPr lang="en-US" altLang="ko-KR" sz="1800" dirty="0"/>
              <a:t>				sleep(200);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b="1" dirty="0" err="1"/>
              <a:t>bar.consume</a:t>
            </a:r>
            <a:r>
              <a:rPr lang="en-US" altLang="ko-KR" sz="1800" b="1" dirty="0"/>
              <a:t>(); </a:t>
            </a:r>
          </a:p>
          <a:p>
            <a:pPr defTabSz="180000"/>
            <a:r>
              <a:rPr lang="en-US" altLang="ko-KR" sz="1800" dirty="0"/>
              <a:t>			} catch (</a:t>
            </a:r>
            <a:r>
              <a:rPr lang="en-US" altLang="ko-KR" sz="1800" dirty="0" err="1"/>
              <a:t>InterruptedException</a:t>
            </a:r>
            <a:r>
              <a:rPr lang="en-US" altLang="ko-KR" sz="1800" dirty="0"/>
              <a:t> e)</a:t>
            </a:r>
          </a:p>
          <a:p>
            <a:pPr defTabSz="180000"/>
            <a:r>
              <a:rPr lang="en-US" altLang="ko-KR" sz="1800" dirty="0"/>
              <a:t>			 { return; 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18594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13-7 : wait(), notify()</a:t>
            </a:r>
            <a:r>
              <a:rPr lang="ko-KR" altLang="en-US" sz="3200" dirty="0">
                <a:solidFill>
                  <a:srgbClr val="000000"/>
                </a:solidFill>
              </a:rPr>
              <a:t>를 이용한 바 채우기</a:t>
            </a:r>
            <a:r>
              <a:rPr lang="en-US" altLang="ko-KR" sz="2000" dirty="0" smtClean="0">
                <a:solidFill>
                  <a:srgbClr val="000000"/>
                </a:solidFill>
              </a:rPr>
              <a:t>(6/7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268760"/>
            <a:ext cx="748660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TabAndThreadEx</a:t>
            </a:r>
            <a:r>
              <a:rPr lang="en-US" altLang="ko-KR" sz="1800" b="1" dirty="0"/>
              <a:t> 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MyLabel</a:t>
            </a:r>
            <a:r>
              <a:rPr lang="en-US" altLang="ko-KR" sz="1800" dirty="0"/>
              <a:t> bar = new </a:t>
            </a:r>
            <a:r>
              <a:rPr lang="en-US" altLang="ko-KR" sz="1800" dirty="0" err="1"/>
              <a:t>MyLabel</a:t>
            </a:r>
            <a:r>
              <a:rPr lang="en-US" altLang="ko-KR" sz="1800" dirty="0"/>
              <a:t>(100); </a:t>
            </a:r>
            <a:r>
              <a:rPr lang="ko-KR" altLang="en-US" sz="1800" dirty="0"/>
              <a:t>	</a:t>
            </a:r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 err="1"/>
              <a:t>TabAndThreadEx</a:t>
            </a:r>
            <a:r>
              <a:rPr lang="en-US" altLang="ko-KR" sz="1800" dirty="0"/>
              <a:t>(String title) {</a:t>
            </a:r>
          </a:p>
          <a:p>
            <a:pPr defTabSz="180000"/>
            <a:r>
              <a:rPr lang="en-US" altLang="ko-KR" sz="1800" dirty="0"/>
              <a:t>		super(title);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(null);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bar.setBackground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Color.ORANGE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bar.setOpaque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bar.setLocation</a:t>
            </a:r>
            <a:r>
              <a:rPr lang="en-US" altLang="ko-KR" sz="1800" dirty="0"/>
              <a:t>(20,  50);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bar.setSize</a:t>
            </a:r>
            <a:r>
              <a:rPr lang="en-US" altLang="ko-KR" sz="1800" dirty="0"/>
              <a:t>(300, 20);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(bar);</a:t>
            </a:r>
          </a:p>
          <a:p>
            <a:pPr defTabSz="180000"/>
            <a:r>
              <a:rPr lang="en-US" altLang="ko-KR" sz="1800" dirty="0"/>
              <a:t>		</a:t>
            </a:r>
          </a:p>
          <a:p>
            <a:pPr defTabSz="180000"/>
            <a:r>
              <a:rPr lang="ko-KR" altLang="en-US" sz="1800" dirty="0"/>
              <a:t>		</a:t>
            </a:r>
            <a:r>
              <a:rPr lang="en-US" altLang="ko-KR" sz="1800" b="1" dirty="0" err="1"/>
              <a:t>c.addKeyListener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KeyAdapter</a:t>
            </a:r>
            <a:r>
              <a:rPr lang="en-US" altLang="ko-KR" sz="1800" b="1" dirty="0"/>
              <a:t>()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	public void </a:t>
            </a:r>
            <a:r>
              <a:rPr lang="en-US" altLang="ko-KR" sz="1800" dirty="0" err="1"/>
              <a:t>keyPressed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KeyEvent</a:t>
            </a:r>
            <a:r>
              <a:rPr lang="en-US" altLang="ko-KR" sz="1800" dirty="0"/>
              <a:t> e) </a:t>
            </a:r>
          </a:p>
          <a:p>
            <a:pPr defTabSz="180000"/>
            <a:r>
              <a:rPr lang="en-US" altLang="ko-KR" sz="1800" dirty="0"/>
              <a:t>			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b="1" dirty="0" err="1"/>
              <a:t>bar.fill</a:t>
            </a:r>
            <a:r>
              <a:rPr lang="en-US" altLang="ko-KR" sz="1800" b="1" dirty="0"/>
              <a:t>(); 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});</a:t>
            </a:r>
          </a:p>
        </p:txBody>
      </p:sp>
    </p:spTree>
    <p:extLst>
      <p:ext uri="{BB962C8B-B14F-4D97-AF65-F5344CB8AC3E}">
        <p14:creationId xmlns:p14="http://schemas.microsoft.com/office/powerpoint/2010/main" val="199476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chemeClr val="accent2"/>
                </a:solidFill>
              </a:rPr>
              <a:t>자바의 </a:t>
            </a:r>
            <a:r>
              <a:rPr lang="ko-KR" altLang="en-US" dirty="0" err="1" smtClean="0">
                <a:solidFill>
                  <a:schemeClr val="accent2"/>
                </a:solidFill>
              </a:rPr>
              <a:t>멀티스레딩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생명 주기와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767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13-7 : wait(), notify()</a:t>
            </a:r>
            <a:r>
              <a:rPr lang="ko-KR" altLang="en-US" sz="3200" dirty="0">
                <a:solidFill>
                  <a:srgbClr val="000000"/>
                </a:solidFill>
              </a:rPr>
              <a:t>를 이용한 바 채우기</a:t>
            </a:r>
            <a:r>
              <a:rPr lang="en-US" altLang="ko-KR" sz="2000" dirty="0" smtClean="0">
                <a:solidFill>
                  <a:srgbClr val="000000"/>
                </a:solidFill>
              </a:rPr>
              <a:t>(7/7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268761"/>
            <a:ext cx="7486600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(350,200);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c.requestFocus</a:t>
            </a:r>
            <a:r>
              <a:rPr lang="en-US" altLang="ko-KR" sz="1800" dirty="0"/>
              <a:t>();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</a:t>
            </a:r>
            <a:r>
              <a:rPr lang="en-US" altLang="ko-KR" sz="1800" dirty="0" err="1"/>
              <a:t>ConsumerThread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th</a:t>
            </a:r>
            <a:r>
              <a:rPr lang="en-US" altLang="ko-KR" sz="1800" dirty="0"/>
              <a:t> = new  </a:t>
            </a:r>
            <a:r>
              <a:rPr lang="en-US" altLang="ko-KR" sz="1800" dirty="0" err="1"/>
              <a:t>ConsumerThread</a:t>
            </a:r>
            <a:r>
              <a:rPr lang="en-US" altLang="ko-KR" sz="1800" dirty="0"/>
              <a:t>(bar);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</a:t>
            </a:r>
            <a:r>
              <a:rPr lang="en-US" altLang="ko-KR" sz="1800" dirty="0" err="1"/>
              <a:t>th.start</a:t>
            </a:r>
            <a:r>
              <a:rPr lang="en-US" altLang="ko-KR" sz="1800" dirty="0"/>
              <a:t>(); //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시작</a:t>
            </a:r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/>
              <a:t>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TabAndThreadEx</a:t>
            </a:r>
            <a:r>
              <a:rPr lang="en-US" altLang="ko-KR" sz="1800" dirty="0"/>
              <a:t>(</a:t>
            </a:r>
          </a:p>
          <a:p>
            <a:pPr defTabSz="180000"/>
            <a:r>
              <a:rPr lang="en-US" altLang="ko-KR" sz="1800" dirty="0"/>
              <a:t>			"</a:t>
            </a:r>
            <a:r>
              <a:rPr lang="ko-KR" altLang="en-US" sz="1800" dirty="0" err="1"/>
              <a:t>아무키나</a:t>
            </a:r>
            <a:r>
              <a:rPr lang="ko-KR" altLang="en-US" sz="1800" dirty="0"/>
              <a:t> 빨리 눌러 바 채우기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4233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(JVM)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실행될 수 있는 기본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단위로 </a:t>
            </a:r>
            <a:r>
              <a:rPr lang="ko-KR" altLang="en-US" dirty="0" err="1" smtClean="0"/>
              <a:t>스케쥴링함</a:t>
            </a:r>
            <a:endParaRPr lang="en-US" altLang="ko-KR" dirty="0" smtClean="0"/>
          </a:p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생명 주기는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의해 관리됨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4621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JVM</a:t>
            </a:r>
            <a:r>
              <a:rPr lang="ko-KR" altLang="en-US" dirty="0"/>
              <a:t>과 </a:t>
            </a:r>
            <a:r>
              <a:rPr lang="ko-KR" altLang="en-US" dirty="0" err="1"/>
              <a:t>멀티스레드와의</a:t>
            </a:r>
            <a:r>
              <a:rPr lang="ko-KR" altLang="en-US" dirty="0"/>
              <a:t> </a:t>
            </a:r>
            <a:r>
              <a:rPr lang="ko-KR" altLang="en-US" dirty="0" smtClean="0"/>
              <a:t>관계</a:t>
            </a:r>
            <a:r>
              <a:rPr lang="en-US" altLang="ko-KR" sz="2400" dirty="0"/>
              <a:t>(1/2)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은 하나의 자바 응용프로그램만 실행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자바 응용프로그램이 시작될 때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이 함께 실행되고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프로그램이 종료하면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도 함께 종료함</a:t>
            </a:r>
            <a:endParaRPr lang="en-US" altLang="ko-KR" dirty="0" smtClean="0"/>
          </a:p>
          <a:p>
            <a:r>
              <a:rPr lang="ko-KR" altLang="en-US" dirty="0" smtClean="0"/>
              <a:t>하나의 응용프로그램은 하나 이상의 </a:t>
            </a:r>
            <a:r>
              <a:rPr lang="ko-KR" altLang="en-US" dirty="0" err="1" smtClean="0"/>
              <a:t>스레드들로</a:t>
            </a:r>
            <a:r>
              <a:rPr lang="ko-KR" altLang="en-US" dirty="0" smtClean="0"/>
              <a:t> 구성 가능</a:t>
            </a: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6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JVM</a:t>
            </a:r>
            <a:r>
              <a:rPr lang="ko-KR" altLang="en-US" dirty="0">
                <a:solidFill>
                  <a:srgbClr val="000000"/>
                </a:solidFill>
              </a:rPr>
              <a:t>과 </a:t>
            </a:r>
            <a:r>
              <a:rPr lang="ko-KR" altLang="en-US" dirty="0" err="1">
                <a:solidFill>
                  <a:srgbClr val="000000"/>
                </a:solidFill>
              </a:rPr>
              <a:t>멀티스레드와의</a:t>
            </a:r>
            <a:r>
              <a:rPr lang="ko-KR" altLang="en-US" dirty="0">
                <a:solidFill>
                  <a:srgbClr val="000000"/>
                </a:solidFill>
              </a:rPr>
              <a:t> 관계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sz="3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37" y="2060848"/>
            <a:ext cx="821392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/>
              <a:t>두 개의 자바 응용프로그램이 실행되는 방법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23592" y="4941169"/>
            <a:ext cx="67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/>
              <a:t>두 개의 자바 응용프로그램을 동시에 실행시키고자 하면 각각의 </a:t>
            </a:r>
            <a:r>
              <a:rPr lang="en-US" altLang="ko-KR" sz="1800" dirty="0"/>
              <a:t>JVM</a:t>
            </a:r>
            <a:r>
              <a:rPr lang="ko-KR" altLang="en-US" sz="1800" dirty="0"/>
              <a:t>을 이용하는 응용프로그램들은 서로 소켓 등을 이용하여 통신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916833"/>
            <a:ext cx="6408712" cy="27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88" r="1408"/>
          <a:stretch/>
        </p:blipFill>
        <p:spPr>
          <a:xfrm>
            <a:off x="1631504" y="1487312"/>
            <a:ext cx="8928993" cy="51820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608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스레드</a:t>
            </a:r>
            <a:r>
              <a:rPr lang="ko-KR" altLang="en-US" dirty="0" smtClean="0">
                <a:solidFill>
                  <a:schemeClr val="accent2"/>
                </a:solidFill>
              </a:rPr>
              <a:t> 만들기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생명 주기와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311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만들기에 필요한 작업들</a:t>
            </a:r>
            <a:endParaRPr lang="en-US" altLang="ko-KR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/>
              <a:t>Thread</a:t>
            </a:r>
            <a:r>
              <a:rPr lang="ko-KR" altLang="en-US" dirty="0"/>
              <a:t> 클래스의 이용</a:t>
            </a:r>
            <a:endParaRPr lang="en-US" altLang="ko-KR" dirty="0"/>
          </a:p>
          <a:p>
            <a:pPr lvl="1"/>
            <a:r>
              <a:rPr lang="en-US" altLang="ko-KR" dirty="0" smtClean="0"/>
              <a:t>Runnable </a:t>
            </a:r>
            <a:r>
              <a:rPr lang="ko-KR" altLang="en-US" dirty="0"/>
              <a:t>인터페이스의 이용</a:t>
            </a:r>
            <a:endParaRPr lang="en-US" altLang="ko-KR" dirty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r>
              <a:rPr lang="en-US" altLang="ko-KR" dirty="0" smtClean="0"/>
              <a:t>JVM</a:t>
            </a:r>
            <a:r>
              <a:rPr lang="ko-KR" altLang="en-US" dirty="0" smtClean="0"/>
              <a:t>에게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코드를 실행하도록 요청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0145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클래스를 이용한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  <a:r>
              <a:rPr lang="en-US" altLang="ko-KR" sz="2400" dirty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클래스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클래스를 상속하여 새 클래스 선언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11624" y="2060848"/>
            <a:ext cx="434212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class </a:t>
            </a:r>
            <a:r>
              <a:rPr lang="en-US" altLang="ko-KR" sz="1800" b="1" dirty="0" err="1"/>
              <a:t>TimerThread</a:t>
            </a:r>
            <a:r>
              <a:rPr lang="en-US" altLang="ko-KR" sz="1800" dirty="0"/>
              <a:t> extends </a:t>
            </a:r>
            <a:r>
              <a:rPr lang="en-US" altLang="ko-KR" sz="1800" b="1" dirty="0"/>
              <a:t>Thread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....................................................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403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multi-tasking</a:t>
            </a:r>
          </a:p>
          <a:p>
            <a:pPr lvl="1"/>
            <a:r>
              <a:rPr lang="ko-KR" altLang="en-US" dirty="0" smtClean="0"/>
              <a:t>하나의 응용프로그램이 여러 개의 작업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태스크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동시에 처리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7" y="2924944"/>
            <a:ext cx="832873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클래스를 이용한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  <a:r>
              <a:rPr lang="en-US" altLang="ko-KR" sz="2400" dirty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부모 클래스인 </a:t>
            </a:r>
            <a:r>
              <a:rPr lang="en-US" altLang="ko-KR" dirty="0"/>
              <a:t>Thread</a:t>
            </a:r>
            <a:r>
              <a:rPr lang="ko-KR" altLang="en-US" dirty="0"/>
              <a:t>의 </a:t>
            </a:r>
            <a:r>
              <a:rPr lang="en-US" altLang="ko-KR" dirty="0"/>
              <a:t>run()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오버라이딩함</a:t>
            </a:r>
            <a:endParaRPr lang="en-US" altLang="ko-KR" dirty="0"/>
          </a:p>
          <a:p>
            <a:pPr lvl="2"/>
            <a:r>
              <a:rPr lang="en-US" altLang="ko-KR" dirty="0"/>
              <a:t>run()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코드라고 부름</a:t>
            </a:r>
            <a:endParaRPr lang="en-US" altLang="ko-KR" dirty="0"/>
          </a:p>
          <a:p>
            <a:pPr lvl="2"/>
            <a:r>
              <a:rPr lang="ko-KR" altLang="en-US" dirty="0" err="1"/>
              <a:t>스레드의</a:t>
            </a:r>
            <a:r>
              <a:rPr lang="ko-KR" altLang="en-US" dirty="0"/>
              <a:t> 실행은 </a:t>
            </a:r>
            <a:r>
              <a:rPr lang="en-US" altLang="ko-KR" dirty="0"/>
              <a:t>run()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시작됨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11624" y="2060849"/>
            <a:ext cx="434212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class </a:t>
            </a:r>
            <a:r>
              <a:rPr lang="en-US" altLang="ko-KR" sz="1800" b="1" dirty="0" err="1"/>
              <a:t>TimerThread</a:t>
            </a:r>
            <a:r>
              <a:rPr lang="en-US" altLang="ko-KR" sz="1800" dirty="0"/>
              <a:t> extends </a:t>
            </a:r>
            <a:r>
              <a:rPr lang="en-US" altLang="ko-KR" sz="1800" b="1" dirty="0"/>
              <a:t>Thread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....................................................</a:t>
            </a:r>
          </a:p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</a:t>
            </a:r>
            <a:r>
              <a:rPr lang="en-US" altLang="ko-KR" sz="1800" dirty="0"/>
              <a:t>{ // run() </a:t>
            </a:r>
            <a:r>
              <a:rPr lang="ko-KR" altLang="en-US" sz="1800" dirty="0" err="1"/>
              <a:t>오버라이딩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.........................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1908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solidFill>
                  <a:srgbClr val="000000"/>
                </a:solidFill>
              </a:rPr>
              <a:t>Thread </a:t>
            </a:r>
            <a:r>
              <a:rPr lang="ko-KR" altLang="en-US" dirty="0">
                <a:solidFill>
                  <a:srgbClr val="000000"/>
                </a:solidFill>
              </a:rPr>
              <a:t>클래스를 이용한 </a:t>
            </a:r>
            <a:r>
              <a:rPr lang="ko-KR" altLang="en-US" dirty="0" err="1">
                <a:solidFill>
                  <a:srgbClr val="000000"/>
                </a:solidFill>
              </a:rPr>
              <a:t>스레드</a:t>
            </a:r>
            <a:r>
              <a:rPr lang="ko-KR" altLang="en-US" dirty="0">
                <a:solidFill>
                  <a:srgbClr val="000000"/>
                </a:solidFill>
              </a:rPr>
              <a:t> 만들기</a:t>
            </a:r>
            <a:r>
              <a:rPr lang="en-US" altLang="ko-KR" sz="2400" dirty="0" smtClean="0">
                <a:solidFill>
                  <a:srgbClr val="000000"/>
                </a:solidFill>
              </a:rPr>
              <a:t>(3/3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스레드 객체 생성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 smtClean="0"/>
              <a:t>스레드</a:t>
            </a:r>
            <a:r>
              <a:rPr lang="ko-KR" altLang="en-US" dirty="0" smtClean="0"/>
              <a:t> 객체를 생성했다 해서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코드가 곧 바로 실행되는 것은 아님에 주의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시작</a:t>
            </a:r>
            <a:r>
              <a:rPr lang="en-US" altLang="ko-KR" dirty="0"/>
              <a:t>: start()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Thread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start()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호출함으로써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객체는 </a:t>
            </a:r>
            <a:r>
              <a:rPr lang="en-US" altLang="ko-KR" dirty="0" smtClean="0"/>
              <a:t>JVM</a:t>
            </a:r>
            <a:r>
              <a:rPr lang="ko-KR" altLang="en-US" dirty="0"/>
              <a:t>에 의해 </a:t>
            </a:r>
            <a:r>
              <a:rPr lang="ko-KR" altLang="en-US" dirty="0" err="1" smtClean="0"/>
              <a:t>스케쥴링이</a:t>
            </a:r>
            <a:r>
              <a:rPr lang="ko-KR" altLang="en-US" dirty="0" smtClean="0"/>
              <a:t> 가능한 상태가 됨</a:t>
            </a:r>
            <a:endParaRPr lang="en-US" altLang="ko-KR" dirty="0"/>
          </a:p>
          <a:p>
            <a:pPr lvl="2"/>
            <a:r>
              <a:rPr lang="ko-KR" altLang="en-US" dirty="0" smtClean="0"/>
              <a:t>이후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선택되면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실행됨</a:t>
            </a:r>
            <a:endParaRPr lang="en-US" altLang="ko-KR" dirty="0" smtClean="0"/>
          </a:p>
          <a:p>
            <a:endParaRPr lang="ko-KR" altLang="en-US" sz="1800" dirty="0"/>
          </a:p>
        </p:txBody>
      </p:sp>
      <p:sp>
        <p:nvSpPr>
          <p:cNvPr id="7" name="직사각형 6"/>
          <p:cNvSpPr/>
          <p:nvPr/>
        </p:nvSpPr>
        <p:spPr>
          <a:xfrm>
            <a:off x="2657639" y="1988840"/>
            <a:ext cx="414403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TimerThread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th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TimerThread</a:t>
            </a:r>
            <a:r>
              <a:rPr lang="en-US" altLang="ko-KR" sz="1800" dirty="0"/>
              <a:t>(); 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2657638" y="4042420"/>
            <a:ext cx="114005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800" b="1" dirty="0" err="1"/>
              <a:t>th.start</a:t>
            </a:r>
            <a:r>
              <a:rPr lang="en-US" altLang="ko-KR" sz="1800" b="1" dirty="0"/>
              <a:t>();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458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Thread </a:t>
            </a:r>
            <a:r>
              <a:rPr lang="ko-KR" altLang="en-US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클래스를 이용한 </a:t>
            </a:r>
            <a:r>
              <a:rPr lang="ko-KR" altLang="en-US" sz="3200" kern="1200" dirty="0" err="1">
                <a:solidFill>
                  <a:srgbClr val="000000"/>
                </a:solidFill>
                <a:latin typeface="굴림"/>
                <a:ea typeface="굴림" pitchFamily="50" charset="-127"/>
                <a:cs typeface="+mn-cs"/>
              </a:rPr>
              <a:t>스레드</a:t>
            </a:r>
            <a:r>
              <a:rPr lang="ko-KR" altLang="en-US" sz="3200" kern="1200" dirty="0">
                <a:solidFill>
                  <a:srgbClr val="000000"/>
                </a:solidFill>
                <a:latin typeface="굴림"/>
                <a:ea typeface="굴림" pitchFamily="50" charset="-127"/>
                <a:cs typeface="+mn-cs"/>
              </a:rPr>
              <a:t> 만들기 예</a:t>
            </a:r>
            <a:r>
              <a:rPr lang="en-US" altLang="ko-KR" sz="2000" kern="1200" dirty="0">
                <a:solidFill>
                  <a:srgbClr val="000000"/>
                </a:solidFill>
                <a:latin typeface="굴림"/>
                <a:ea typeface="굴림" pitchFamily="50" charset="-127"/>
                <a:cs typeface="+mn-cs"/>
              </a:rPr>
              <a:t>(1/3</a:t>
            </a:r>
            <a:r>
              <a:rPr lang="en-US" altLang="ko-KR" sz="2000" kern="1200" dirty="0" smtClean="0">
                <a:solidFill>
                  <a:srgbClr val="000000"/>
                </a:solidFill>
                <a:latin typeface="굴림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 단위로 초 시간을 출력하는 </a:t>
            </a:r>
            <a:r>
              <a:rPr lang="en-US" altLang="ko-KR" dirty="0" err="1">
                <a:latin typeface="+mn-ea"/>
              </a:rPr>
              <a:t>TimerThread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31705" y="2420889"/>
            <a:ext cx="464347" cy="258532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2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Thread </a:t>
            </a:r>
            <a:r>
              <a:rPr lang="ko-KR" altLang="en-US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클래스를 이용한 </a:t>
            </a:r>
            <a:r>
              <a:rPr lang="ko-KR" altLang="en-US" sz="3200" kern="1200" dirty="0" err="1">
                <a:solidFill>
                  <a:srgbClr val="000000"/>
                </a:solidFill>
                <a:latin typeface="굴림"/>
                <a:ea typeface="굴림" pitchFamily="50" charset="-127"/>
              </a:rPr>
              <a:t>스레드</a:t>
            </a:r>
            <a:r>
              <a:rPr lang="ko-KR" altLang="en-US" sz="32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 만들기 예</a:t>
            </a:r>
            <a:r>
              <a:rPr lang="en-US" altLang="ko-KR" sz="2000" kern="1200" dirty="0" smtClean="0">
                <a:solidFill>
                  <a:srgbClr val="000000"/>
                </a:solidFill>
                <a:latin typeface="굴림"/>
                <a:ea typeface="굴림" pitchFamily="50" charset="-127"/>
              </a:rPr>
              <a:t>(2/3</a:t>
            </a:r>
            <a:r>
              <a:rPr lang="en-US" altLang="ko-KR" sz="20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268761"/>
            <a:ext cx="7704856" cy="54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9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Thread </a:t>
            </a:r>
            <a:r>
              <a:rPr lang="ko-KR" altLang="en-US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클래스를 이용한 </a:t>
            </a:r>
            <a:r>
              <a:rPr lang="ko-KR" altLang="en-US" sz="3200" kern="1200" dirty="0" err="1">
                <a:solidFill>
                  <a:srgbClr val="000000"/>
                </a:solidFill>
                <a:latin typeface="굴림"/>
                <a:ea typeface="굴림" pitchFamily="50" charset="-127"/>
              </a:rPr>
              <a:t>스레드</a:t>
            </a:r>
            <a:r>
              <a:rPr lang="ko-KR" altLang="en-US" sz="32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 만들기 예</a:t>
            </a:r>
            <a:r>
              <a:rPr lang="en-US" altLang="ko-KR" sz="2000" kern="1200" dirty="0" smtClean="0">
                <a:solidFill>
                  <a:srgbClr val="000000"/>
                </a:solidFill>
                <a:latin typeface="굴림"/>
                <a:ea typeface="굴림" pitchFamily="50" charset="-127"/>
              </a:rPr>
              <a:t>(3/3</a:t>
            </a:r>
            <a:r>
              <a:rPr lang="en-US" altLang="ko-KR" sz="20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2132856"/>
            <a:ext cx="619268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0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3333CC"/>
                </a:solidFill>
              </a:rPr>
              <a:t>예제 </a:t>
            </a:r>
            <a:r>
              <a:rPr lang="en-US" altLang="ko-KR" sz="2800" dirty="0">
                <a:solidFill>
                  <a:srgbClr val="3333CC"/>
                </a:solidFill>
              </a:rPr>
              <a:t>13-1 : Thread </a:t>
            </a:r>
            <a:r>
              <a:rPr lang="ko-KR" altLang="en-US" sz="2800" dirty="0">
                <a:solidFill>
                  <a:srgbClr val="3333CC"/>
                </a:solidFill>
              </a:rPr>
              <a:t>클래스를 이용한 타이머 </a:t>
            </a:r>
            <a:r>
              <a:rPr lang="ko-KR" altLang="en-US" sz="2800" dirty="0" err="1">
                <a:solidFill>
                  <a:srgbClr val="3333CC"/>
                </a:solidFill>
              </a:rPr>
              <a:t>스레드</a:t>
            </a:r>
            <a:r>
              <a:rPr lang="ko-KR" altLang="en-US" sz="2800" dirty="0">
                <a:solidFill>
                  <a:srgbClr val="3333CC"/>
                </a:solidFill>
              </a:rPr>
              <a:t> 만들기</a:t>
            </a:r>
            <a:r>
              <a:rPr lang="en-US" altLang="ko-KR" sz="1800" dirty="0">
                <a:solidFill>
                  <a:srgbClr val="3333CC"/>
                </a:solidFill>
              </a:rPr>
              <a:t>(1/5)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3303724"/>
            <a:ext cx="2723380" cy="15508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955"/>
            <a:ext cx="2723380" cy="15508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4722033"/>
            <a:ext cx="2723380" cy="1550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738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13-1 : Thread </a:t>
            </a:r>
            <a:r>
              <a:rPr lang="ko-KR" altLang="en-US" sz="2800" dirty="0">
                <a:solidFill>
                  <a:srgbClr val="000000"/>
                </a:solidFill>
              </a:rPr>
              <a:t>클래스를 이용한 타이머 </a:t>
            </a:r>
            <a:r>
              <a:rPr lang="ko-KR" altLang="en-US" sz="2800" dirty="0" err="1">
                <a:solidFill>
                  <a:srgbClr val="000000"/>
                </a:solidFill>
              </a:rPr>
              <a:t>스레드</a:t>
            </a:r>
            <a:r>
              <a:rPr lang="ko-KR" altLang="en-US" sz="2800" dirty="0">
                <a:solidFill>
                  <a:srgbClr val="000000"/>
                </a:solidFill>
              </a:rPr>
              <a:t> 만들기</a:t>
            </a:r>
            <a:r>
              <a:rPr lang="en-US" altLang="ko-KR" sz="1800" dirty="0">
                <a:solidFill>
                  <a:srgbClr val="000000"/>
                </a:solidFill>
              </a:rPr>
              <a:t>(2/5)</a:t>
            </a:r>
            <a:endParaRPr lang="ko-KR" altLang="en-US" sz="1800" dirty="0"/>
          </a:p>
        </p:txBody>
      </p:sp>
      <p:sp>
        <p:nvSpPr>
          <p:cNvPr id="3" name="직사각형 2"/>
          <p:cNvSpPr/>
          <p:nvPr/>
        </p:nvSpPr>
        <p:spPr>
          <a:xfrm>
            <a:off x="2209800" y="1700809"/>
            <a:ext cx="6840760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TimerThread</a:t>
            </a:r>
            <a:r>
              <a:rPr lang="en-US" altLang="ko-KR" sz="1800" b="1" dirty="0"/>
              <a:t> extends Thread {</a:t>
            </a:r>
          </a:p>
          <a:p>
            <a:pPr defTabSz="180000"/>
            <a:r>
              <a:rPr lang="en-US" altLang="ko-KR" sz="1800" dirty="0"/>
              <a:t>	private</a:t>
            </a:r>
            <a:r>
              <a:rPr lang="ko-KR" altLang="en-US" sz="1800" dirty="0"/>
              <a:t>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TimerThread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) </a:t>
            </a:r>
            <a:r>
              <a:rPr lang="en-US" altLang="ko-KR" sz="1800" dirty="0"/>
              <a:t>{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this.timerLabel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3577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13-1 : Thread </a:t>
            </a:r>
            <a:r>
              <a:rPr lang="ko-KR" altLang="en-US" sz="2800" dirty="0">
                <a:solidFill>
                  <a:srgbClr val="000000"/>
                </a:solidFill>
              </a:rPr>
              <a:t>클래스를 이용한 타이머 </a:t>
            </a:r>
            <a:r>
              <a:rPr lang="ko-KR" altLang="en-US" sz="2800" dirty="0" err="1">
                <a:solidFill>
                  <a:srgbClr val="000000"/>
                </a:solidFill>
              </a:rPr>
              <a:t>스레드</a:t>
            </a:r>
            <a:r>
              <a:rPr lang="ko-KR" altLang="en-US" sz="2800" dirty="0">
                <a:solidFill>
                  <a:srgbClr val="000000"/>
                </a:solidFill>
              </a:rPr>
              <a:t> 만들기</a:t>
            </a:r>
            <a:r>
              <a:rPr lang="en-US" altLang="ko-KR" sz="1800" dirty="0" smtClean="0">
                <a:solidFill>
                  <a:srgbClr val="000000"/>
                </a:solidFill>
              </a:rPr>
              <a:t>(3/5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9800" y="1556793"/>
            <a:ext cx="6840760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n=0; 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/>
              <a:t>while(true) {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timerLabel.setText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Integer.toString</a:t>
            </a:r>
            <a:r>
              <a:rPr lang="en-US" altLang="ko-KR" sz="1800" b="1" dirty="0"/>
              <a:t>(n));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n++;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try 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Thread.sleep</a:t>
            </a:r>
            <a:r>
              <a:rPr lang="en-US" altLang="ko-KR" sz="1800" dirty="0"/>
              <a:t>(1000);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catch(</a:t>
            </a:r>
            <a:r>
              <a:rPr lang="en-US" altLang="ko-KR" sz="1800" b="1" dirty="0" err="1"/>
              <a:t>InterruptedException</a:t>
            </a:r>
            <a:r>
              <a:rPr lang="en-US" altLang="ko-KR" sz="1800" b="1" dirty="0"/>
              <a:t> e) {</a:t>
            </a:r>
          </a:p>
          <a:p>
            <a:pPr defTabSz="180000"/>
            <a:r>
              <a:rPr lang="en-US" altLang="ko-KR" sz="1800" dirty="0"/>
              <a:t>				return;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08173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13-1 : Thread </a:t>
            </a:r>
            <a:r>
              <a:rPr lang="ko-KR" altLang="en-US" sz="2800" dirty="0">
                <a:solidFill>
                  <a:srgbClr val="000000"/>
                </a:solidFill>
              </a:rPr>
              <a:t>클래스를 이용한 타이머 </a:t>
            </a:r>
            <a:r>
              <a:rPr lang="ko-KR" altLang="en-US" sz="2800" dirty="0" err="1">
                <a:solidFill>
                  <a:srgbClr val="000000"/>
                </a:solidFill>
              </a:rPr>
              <a:t>스레드</a:t>
            </a:r>
            <a:r>
              <a:rPr lang="ko-KR" altLang="en-US" sz="2800" dirty="0">
                <a:solidFill>
                  <a:srgbClr val="000000"/>
                </a:solidFill>
              </a:rPr>
              <a:t> 만들기</a:t>
            </a:r>
            <a:r>
              <a:rPr lang="en-US" altLang="ko-KR" sz="1800" dirty="0" smtClean="0">
                <a:solidFill>
                  <a:srgbClr val="000000"/>
                </a:solidFill>
              </a:rPr>
              <a:t>(4/5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9801" y="1268761"/>
            <a:ext cx="6028435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ThreadTimerEx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ThreadTimerEx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(“Thread</a:t>
            </a:r>
            <a:r>
              <a:rPr lang="ko-KR" altLang="en-US" sz="1800" dirty="0"/>
              <a:t>를 상속받은 타이머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예제</a:t>
            </a:r>
            <a:r>
              <a:rPr lang="en-US" altLang="ko-KR" sz="1800" dirty="0"/>
              <a:t>”);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FlowLayout</a:t>
            </a:r>
            <a:r>
              <a:rPr lang="en-US" altLang="ko-KR" sz="1800" dirty="0"/>
              <a:t>());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timerLabel.setFont</a:t>
            </a:r>
            <a:r>
              <a:rPr lang="en-US" altLang="ko-KR" sz="1800" dirty="0"/>
              <a:t>(new Font("Gothic", </a:t>
            </a:r>
            <a:r>
              <a:rPr lang="en-US" altLang="ko-KR" sz="1800" dirty="0" err="1"/>
              <a:t>Font.ITALIC</a:t>
            </a:r>
            <a:r>
              <a:rPr lang="en-US" altLang="ko-KR" sz="1800" dirty="0"/>
              <a:t>, 80));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);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TimerThread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th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TimerThread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(300,170);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th.start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66853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13-1 : Thread </a:t>
            </a:r>
            <a:r>
              <a:rPr lang="ko-KR" altLang="en-US" sz="2800" dirty="0">
                <a:solidFill>
                  <a:srgbClr val="000000"/>
                </a:solidFill>
              </a:rPr>
              <a:t>클래스를 이용한 타이머 </a:t>
            </a:r>
            <a:r>
              <a:rPr lang="ko-KR" altLang="en-US" sz="2800" dirty="0" err="1">
                <a:solidFill>
                  <a:srgbClr val="000000"/>
                </a:solidFill>
              </a:rPr>
              <a:t>스레드</a:t>
            </a:r>
            <a:r>
              <a:rPr lang="ko-KR" altLang="en-US" sz="2800" dirty="0">
                <a:solidFill>
                  <a:srgbClr val="000000"/>
                </a:solidFill>
              </a:rPr>
              <a:t> 만들기</a:t>
            </a:r>
            <a:r>
              <a:rPr lang="en-US" altLang="ko-KR" sz="1800" dirty="0" smtClean="0">
                <a:solidFill>
                  <a:srgbClr val="000000"/>
                </a:solidFill>
              </a:rPr>
              <a:t>(5/5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13539" y="1556793"/>
            <a:ext cx="602843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static void main(String[]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ThreadTimerEx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6454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응용프로그램 사례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5181"/>
          <a:stretch/>
        </p:blipFill>
        <p:spPr>
          <a:xfrm>
            <a:off x="3287689" y="1916831"/>
            <a:ext cx="5403049" cy="40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74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Runnable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있는 인터페이스로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같이 하나의 추상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구성되어 있음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11625" y="2420888"/>
            <a:ext cx="492963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interface</a:t>
            </a:r>
            <a:r>
              <a:rPr lang="en-US" altLang="ko-KR" sz="1800" b="1" dirty="0"/>
              <a:t> Runnable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public void run();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5093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srgbClr val="000000"/>
                </a:solidFill>
              </a:rPr>
              <a:t>Runnable </a:t>
            </a:r>
            <a:r>
              <a:rPr lang="ko-KR" altLang="en-US" sz="3200" dirty="0">
                <a:solidFill>
                  <a:srgbClr val="000000"/>
                </a:solidFill>
              </a:rPr>
              <a:t>인터페이스로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</a:rPr>
              <a:t> 만들기</a:t>
            </a:r>
            <a:r>
              <a:rPr lang="en-US" altLang="ko-KR" sz="2000" dirty="0">
                <a:solidFill>
                  <a:srgbClr val="000000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Runnable </a:t>
            </a:r>
            <a:r>
              <a:rPr lang="ko-KR" altLang="en-US" dirty="0"/>
              <a:t>인터페이스를</a:t>
            </a:r>
            <a:r>
              <a:rPr lang="en-US" altLang="ko-KR" dirty="0"/>
              <a:t>  </a:t>
            </a:r>
            <a:r>
              <a:rPr lang="ko-KR" altLang="en-US" dirty="0"/>
              <a:t>구현하는 클래스 선언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9617" y="2060848"/>
            <a:ext cx="492963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class </a:t>
            </a:r>
            <a:r>
              <a:rPr lang="en-US" altLang="ko-KR" sz="1800" dirty="0" err="1"/>
              <a:t>TimerRunnable</a:t>
            </a:r>
            <a:r>
              <a:rPr lang="en-US" altLang="ko-KR" sz="1800" dirty="0"/>
              <a:t> </a:t>
            </a:r>
            <a:r>
              <a:rPr lang="en-US" altLang="ko-KR" sz="1800" b="1" dirty="0"/>
              <a:t>implements Runnable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................................................................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70670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srgbClr val="000000"/>
                </a:solidFill>
              </a:rPr>
              <a:t>Runnable </a:t>
            </a:r>
            <a:r>
              <a:rPr lang="ko-KR" altLang="en-US" sz="3200" dirty="0">
                <a:solidFill>
                  <a:srgbClr val="000000"/>
                </a:solidFill>
              </a:rPr>
              <a:t>인터페이스로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</a:rPr>
              <a:t> 만들기</a:t>
            </a:r>
            <a:r>
              <a:rPr lang="en-US" altLang="ko-KR" sz="20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Runnable</a:t>
            </a:r>
            <a:r>
              <a:rPr lang="ko-KR" altLang="en-US" dirty="0"/>
              <a:t>의 </a:t>
            </a:r>
            <a:r>
              <a:rPr lang="en-US" altLang="ko-KR" dirty="0"/>
              <a:t>run() </a:t>
            </a:r>
            <a:r>
              <a:rPr lang="ko-KR" altLang="en-US" dirty="0" err="1"/>
              <a:t>메소드를</a:t>
            </a:r>
            <a:r>
              <a:rPr lang="en-US" altLang="ko-KR" dirty="0"/>
              <a:t> </a:t>
            </a:r>
            <a:r>
              <a:rPr lang="ko-KR" altLang="en-US" dirty="0" err="1" smtClean="0"/>
              <a:t>오버라이딩함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9617" y="2060849"/>
            <a:ext cx="492963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class </a:t>
            </a:r>
            <a:r>
              <a:rPr lang="en-US" altLang="ko-KR" sz="1800" dirty="0" err="1"/>
              <a:t>TimerRunnable</a:t>
            </a:r>
            <a:r>
              <a:rPr lang="en-US" altLang="ko-KR" sz="1800" dirty="0"/>
              <a:t> </a:t>
            </a:r>
            <a:r>
              <a:rPr lang="en-US" altLang="ko-KR" sz="1800" b="1" dirty="0"/>
              <a:t>implements Runnable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................................................................</a:t>
            </a:r>
          </a:p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</a:t>
            </a:r>
            <a:r>
              <a:rPr lang="en-US" altLang="ko-KR" sz="1800" dirty="0"/>
              <a:t>{ // run()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구현</a:t>
            </a:r>
          </a:p>
          <a:p>
            <a:pPr defTabSz="180000"/>
            <a:r>
              <a:rPr lang="en-US" altLang="ko-KR" sz="1800" dirty="0"/>
              <a:t>		.........................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6876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Runnable </a:t>
            </a:r>
            <a:r>
              <a:rPr lang="ko-KR" altLang="en-US" sz="3200" dirty="0"/>
              <a:t>인터페이스로 </a:t>
            </a:r>
            <a:r>
              <a:rPr lang="ko-KR" altLang="en-US" sz="3200" dirty="0" err="1"/>
              <a:t>스레드</a:t>
            </a:r>
            <a:r>
              <a:rPr lang="ko-KR" altLang="en-US" sz="3200" dirty="0"/>
              <a:t> 만들기</a:t>
            </a:r>
            <a:r>
              <a:rPr lang="en-US" altLang="ko-KR" sz="2000" dirty="0"/>
              <a:t>(3/3)</a:t>
            </a:r>
            <a:endParaRPr lang="ko-KR" altLang="en-US" sz="3200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객체 생성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Thread </a:t>
            </a:r>
            <a:r>
              <a:rPr lang="ko-KR" altLang="en-US" dirty="0" smtClean="0"/>
              <a:t>클래스를 이용할 때와 다름에 유의</a:t>
            </a:r>
            <a:endParaRPr lang="en-US" altLang="ko-KR" dirty="0" smtClean="0"/>
          </a:p>
          <a:p>
            <a:pPr lvl="2"/>
            <a:r>
              <a:rPr lang="en-US" altLang="ko-KR" dirty="0" err="1"/>
              <a:t>TimerThread</a:t>
            </a:r>
            <a:r>
              <a:rPr lang="en-US" altLang="ko-KR" dirty="0"/>
              <a:t> </a:t>
            </a:r>
            <a:r>
              <a:rPr lang="en-US" altLang="ko-KR" dirty="0" err="1"/>
              <a:t>th</a:t>
            </a:r>
            <a:r>
              <a:rPr lang="en-US" altLang="ko-KR" dirty="0"/>
              <a:t> = </a:t>
            </a:r>
            <a:r>
              <a:rPr lang="en-US" altLang="ko-KR" b="1" dirty="0"/>
              <a:t>new</a:t>
            </a:r>
            <a:r>
              <a:rPr lang="en-US" altLang="ko-KR" dirty="0"/>
              <a:t> </a:t>
            </a:r>
            <a:r>
              <a:rPr lang="en-US" altLang="ko-KR" dirty="0" err="1"/>
              <a:t>TimerThread</a:t>
            </a:r>
            <a:r>
              <a:rPr lang="en-US" altLang="ko-KR" dirty="0"/>
              <a:t>(); 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Thread </a:t>
            </a:r>
            <a:r>
              <a:rPr lang="ko-KR" altLang="en-US" dirty="0"/>
              <a:t>클래스를 이용할 </a:t>
            </a:r>
            <a:r>
              <a:rPr lang="ko-KR" altLang="en-US" dirty="0" smtClean="0"/>
              <a:t>때와 동일함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/>
              <a:t>준비되어</a:t>
            </a:r>
            <a:r>
              <a:rPr lang="en-US" altLang="ko-KR" dirty="0"/>
              <a:t> 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스케쥴링이</a:t>
            </a:r>
            <a:r>
              <a:rPr lang="ko-KR" altLang="en-US" dirty="0"/>
              <a:t> 될 수 있도록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2639616" y="1988840"/>
            <a:ext cx="511256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Thread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th</a:t>
            </a:r>
            <a:r>
              <a:rPr lang="en-US" altLang="ko-KR" sz="1800" dirty="0"/>
              <a:t>  = 	</a:t>
            </a:r>
            <a:r>
              <a:rPr lang="en-US" altLang="ko-KR" sz="1800" b="1" dirty="0"/>
              <a:t>new Thread(new 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());</a:t>
            </a:r>
            <a:endParaRPr lang="ko-KR" altLang="en-US" sz="1800" b="1" dirty="0"/>
          </a:p>
        </p:txBody>
      </p:sp>
      <p:sp>
        <p:nvSpPr>
          <p:cNvPr id="8" name="직사각형 7"/>
          <p:cNvSpPr/>
          <p:nvPr/>
        </p:nvSpPr>
        <p:spPr>
          <a:xfrm>
            <a:off x="2643971" y="4365104"/>
            <a:ext cx="24482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b="1" dirty="0" err="1"/>
              <a:t>th.start</a:t>
            </a:r>
            <a:r>
              <a:rPr lang="en-US" altLang="ko-KR" sz="1800" b="1" dirty="0"/>
              <a:t>();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5249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ko-KR" sz="2800" kern="1200" dirty="0">
                <a:solidFill>
                  <a:srgbClr val="000000"/>
                </a:solidFill>
                <a:latin typeface="굴림"/>
                <a:ea typeface="굴림" pitchFamily="50" charset="-127"/>
                <a:cs typeface="+mn-cs"/>
              </a:rPr>
              <a:t>Runnable </a:t>
            </a:r>
            <a:r>
              <a:rPr lang="ko-KR" altLang="en-US" sz="2800" kern="1200" dirty="0">
                <a:solidFill>
                  <a:srgbClr val="000000"/>
                </a:solidFill>
                <a:latin typeface="굴림"/>
                <a:ea typeface="굴림" pitchFamily="50" charset="-127"/>
                <a:cs typeface="+mn-cs"/>
              </a:rPr>
              <a:t>인터페이스를 이용한 </a:t>
            </a:r>
            <a:r>
              <a:rPr lang="ko-KR" altLang="en-US" sz="2800" kern="1200" dirty="0" err="1">
                <a:solidFill>
                  <a:srgbClr val="000000"/>
                </a:solidFill>
                <a:latin typeface="굴림"/>
                <a:cs typeface="+mn-cs"/>
              </a:rPr>
              <a:t>스레드</a:t>
            </a:r>
            <a:r>
              <a:rPr lang="ko-KR" altLang="en-US" sz="2800" kern="1200" dirty="0">
                <a:solidFill>
                  <a:srgbClr val="000000"/>
                </a:solidFill>
                <a:latin typeface="굴림"/>
                <a:cs typeface="+mn-cs"/>
              </a:rPr>
              <a:t> 만들기 예</a:t>
            </a:r>
            <a:r>
              <a:rPr lang="en-US" altLang="ko-KR" sz="1800" kern="1200" dirty="0">
                <a:solidFill>
                  <a:srgbClr val="000000"/>
                </a:solidFill>
                <a:latin typeface="굴림"/>
                <a:cs typeface="+mn-cs"/>
              </a:rPr>
              <a:t>(1/3</a:t>
            </a:r>
            <a:r>
              <a:rPr lang="en-US" altLang="ko-KR" sz="1800" kern="1200" dirty="0" smtClean="0">
                <a:solidFill>
                  <a:srgbClr val="000000"/>
                </a:solidFill>
                <a:latin typeface="굴림"/>
                <a:cs typeface="+mn-cs"/>
              </a:rPr>
              <a:t>)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초 단위로 초 시간을 출력하는 </a:t>
            </a:r>
            <a:r>
              <a:rPr lang="ko-KR" altLang="en-US" dirty="0" err="1">
                <a:latin typeface="+mj-ea"/>
              </a:rPr>
              <a:t>스레드</a:t>
            </a:r>
            <a:r>
              <a:rPr lang="ko-KR" altLang="en-US" dirty="0">
                <a:latin typeface="+mj-ea"/>
              </a:rPr>
              <a:t> 작성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15681" y="2204865"/>
            <a:ext cx="464347" cy="258532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5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ko-KR" sz="28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Runnable </a:t>
            </a:r>
            <a:r>
              <a:rPr lang="ko-KR" altLang="en-US" sz="28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인터페이스를 이용한 </a:t>
            </a:r>
            <a:r>
              <a:rPr lang="ko-KR" altLang="en-US" sz="2800" kern="1200" dirty="0" err="1">
                <a:solidFill>
                  <a:srgbClr val="000000"/>
                </a:solidFill>
                <a:latin typeface="굴림"/>
              </a:rPr>
              <a:t>스레드</a:t>
            </a:r>
            <a:r>
              <a:rPr lang="ko-KR" altLang="en-US" sz="2800" kern="1200" dirty="0">
                <a:solidFill>
                  <a:srgbClr val="000000"/>
                </a:solidFill>
                <a:latin typeface="굴림"/>
              </a:rPr>
              <a:t> 만들기 예</a:t>
            </a:r>
            <a:r>
              <a:rPr lang="en-US" altLang="ko-KR" sz="1800" kern="1200" dirty="0" smtClean="0">
                <a:solidFill>
                  <a:srgbClr val="000000"/>
                </a:solidFill>
                <a:latin typeface="굴림"/>
              </a:rPr>
              <a:t>(2/3</a:t>
            </a:r>
            <a:r>
              <a:rPr lang="en-US" altLang="ko-KR" sz="1800" kern="1200" dirty="0">
                <a:solidFill>
                  <a:srgbClr val="000000"/>
                </a:solidFill>
                <a:latin typeface="굴림"/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340768"/>
            <a:ext cx="7056784" cy="50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82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altLang="ko-KR" sz="28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Runnable </a:t>
            </a:r>
            <a:r>
              <a:rPr lang="ko-KR" altLang="en-US" sz="2800" kern="1200" dirty="0">
                <a:solidFill>
                  <a:srgbClr val="000000"/>
                </a:solidFill>
                <a:latin typeface="굴림"/>
                <a:ea typeface="굴림" pitchFamily="50" charset="-127"/>
              </a:rPr>
              <a:t>인터페이스를 이용한 </a:t>
            </a:r>
            <a:r>
              <a:rPr lang="ko-KR" altLang="en-US" sz="2800" kern="1200" dirty="0" err="1">
                <a:solidFill>
                  <a:srgbClr val="000000"/>
                </a:solidFill>
                <a:latin typeface="굴림"/>
              </a:rPr>
              <a:t>스레드</a:t>
            </a:r>
            <a:r>
              <a:rPr lang="ko-KR" altLang="en-US" sz="2800" kern="1200" dirty="0">
                <a:solidFill>
                  <a:srgbClr val="000000"/>
                </a:solidFill>
                <a:latin typeface="굴림"/>
              </a:rPr>
              <a:t> 만들기 예</a:t>
            </a:r>
            <a:r>
              <a:rPr lang="en-US" altLang="ko-KR" sz="1800" kern="1200" dirty="0" smtClean="0">
                <a:solidFill>
                  <a:srgbClr val="000000"/>
                </a:solidFill>
                <a:latin typeface="굴림"/>
              </a:rPr>
              <a:t>(3/3</a:t>
            </a:r>
            <a:r>
              <a:rPr lang="en-US" altLang="ko-KR" sz="1800" kern="1200" dirty="0">
                <a:solidFill>
                  <a:srgbClr val="000000"/>
                </a:solidFill>
                <a:latin typeface="굴림"/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276872"/>
            <a:ext cx="646023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6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600" dirty="0"/>
              <a:t>예제 </a:t>
            </a:r>
            <a:r>
              <a:rPr lang="en-US" altLang="ko-KR" sz="2600" dirty="0"/>
              <a:t>13-2 : Runnable </a:t>
            </a:r>
            <a:r>
              <a:rPr lang="ko-KR" altLang="en-US" sz="2600" dirty="0"/>
              <a:t>인터페이스를 이용한 타이머 스레드 만들기</a:t>
            </a:r>
            <a:r>
              <a:rPr lang="en-US" altLang="ko-KR" sz="1600" dirty="0"/>
              <a:t>(1/5)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4581129"/>
            <a:ext cx="2795978" cy="1695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5" y="1479772"/>
            <a:ext cx="2795978" cy="1695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480563"/>
            <a:ext cx="2795978" cy="16956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4216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600" dirty="0">
                <a:solidFill>
                  <a:srgbClr val="000000"/>
                </a:solidFill>
              </a:rPr>
              <a:t>예제 </a:t>
            </a:r>
            <a:r>
              <a:rPr lang="en-US" altLang="ko-KR" sz="2600" dirty="0">
                <a:solidFill>
                  <a:srgbClr val="000000"/>
                </a:solidFill>
              </a:rPr>
              <a:t>13-2 : Runnable </a:t>
            </a:r>
            <a:r>
              <a:rPr lang="ko-KR" altLang="en-US" sz="2600" dirty="0">
                <a:solidFill>
                  <a:srgbClr val="000000"/>
                </a:solidFill>
              </a:rPr>
              <a:t>인터페이스를 이용한 타이머 </a:t>
            </a:r>
            <a:r>
              <a:rPr lang="ko-KR" altLang="en-US" sz="2600" dirty="0" err="1">
                <a:solidFill>
                  <a:srgbClr val="000000"/>
                </a:solidFill>
              </a:rPr>
              <a:t>스레드</a:t>
            </a:r>
            <a:r>
              <a:rPr lang="ko-KR" altLang="en-US" sz="2600" dirty="0">
                <a:solidFill>
                  <a:srgbClr val="000000"/>
                </a:solidFill>
              </a:rPr>
              <a:t> 만들기</a:t>
            </a:r>
            <a:r>
              <a:rPr lang="en-US" altLang="ko-KR" sz="1600" dirty="0" smtClean="0">
                <a:solidFill>
                  <a:srgbClr val="000000"/>
                </a:solidFill>
              </a:rPr>
              <a:t>(2/5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2209800" y="1556793"/>
            <a:ext cx="5904656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 implements </a:t>
            </a:r>
            <a:r>
              <a:rPr lang="en-US" altLang="ko-KR" sz="1800" b="1" dirty="0" err="1"/>
              <a:t>Runnable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TimerRunnable</a:t>
            </a:r>
            <a:r>
              <a:rPr lang="en-US" altLang="ko-KR" sz="1800" dirty="0"/>
              <a:t>(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timerLabel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this.timerLabel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54669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600" dirty="0">
                <a:solidFill>
                  <a:srgbClr val="000000"/>
                </a:solidFill>
              </a:rPr>
              <a:t>예제 </a:t>
            </a:r>
            <a:r>
              <a:rPr lang="en-US" altLang="ko-KR" sz="2600" dirty="0">
                <a:solidFill>
                  <a:srgbClr val="000000"/>
                </a:solidFill>
              </a:rPr>
              <a:t>13-2 : Runnable </a:t>
            </a:r>
            <a:r>
              <a:rPr lang="ko-KR" altLang="en-US" sz="2600" dirty="0">
                <a:solidFill>
                  <a:srgbClr val="000000"/>
                </a:solidFill>
              </a:rPr>
              <a:t>인터페이스를 이용한 타이머 </a:t>
            </a:r>
            <a:r>
              <a:rPr lang="ko-KR" altLang="en-US" sz="2600" dirty="0" err="1">
                <a:solidFill>
                  <a:srgbClr val="000000"/>
                </a:solidFill>
              </a:rPr>
              <a:t>스레드</a:t>
            </a:r>
            <a:r>
              <a:rPr lang="ko-KR" altLang="en-US" sz="2600" dirty="0">
                <a:solidFill>
                  <a:srgbClr val="000000"/>
                </a:solidFill>
              </a:rPr>
              <a:t> 만들기</a:t>
            </a:r>
            <a:r>
              <a:rPr lang="en-US" altLang="ko-KR" sz="1600" dirty="0" smtClean="0">
                <a:solidFill>
                  <a:srgbClr val="000000"/>
                </a:solidFill>
              </a:rPr>
              <a:t>(3/5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2209800" y="1484785"/>
            <a:ext cx="5904656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n=0; </a:t>
            </a:r>
          </a:p>
          <a:p>
            <a:pPr defTabSz="180000"/>
            <a:r>
              <a:rPr lang="en-US" altLang="ko-KR" sz="1800" b="1" dirty="0"/>
              <a:t>		while(true) {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timerLabel.setText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Integer.toString</a:t>
            </a:r>
            <a:r>
              <a:rPr lang="en-US" altLang="ko-KR" sz="1800" b="1" dirty="0"/>
              <a:t>(n));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n++;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try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Thread.sleep</a:t>
            </a:r>
            <a:r>
              <a:rPr lang="en-US" altLang="ko-KR" sz="1800" dirty="0"/>
              <a:t>(1000); 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catch(</a:t>
            </a:r>
            <a:r>
              <a:rPr lang="en-US" altLang="ko-KR" sz="1800" b="1" dirty="0" err="1"/>
              <a:t>InterruptedException</a:t>
            </a:r>
            <a:r>
              <a:rPr lang="en-US" altLang="ko-KR" sz="1800" b="1" dirty="0"/>
              <a:t> e)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		return;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121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응용프로그램 사례</a:t>
            </a:r>
            <a:r>
              <a:rPr lang="en-US" altLang="ko-KR" sz="2400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7" y="1514779"/>
            <a:ext cx="5243015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1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600" dirty="0">
                <a:solidFill>
                  <a:srgbClr val="000000"/>
                </a:solidFill>
              </a:rPr>
              <a:t>예제 </a:t>
            </a:r>
            <a:r>
              <a:rPr lang="en-US" altLang="ko-KR" sz="2600" dirty="0">
                <a:solidFill>
                  <a:srgbClr val="000000"/>
                </a:solidFill>
              </a:rPr>
              <a:t>13-2 : Runnable </a:t>
            </a:r>
            <a:r>
              <a:rPr lang="ko-KR" altLang="en-US" sz="2600" dirty="0">
                <a:solidFill>
                  <a:srgbClr val="000000"/>
                </a:solidFill>
              </a:rPr>
              <a:t>인터페이스를 이용한 타이머 </a:t>
            </a:r>
            <a:r>
              <a:rPr lang="ko-KR" altLang="en-US" sz="2600" dirty="0" err="1">
                <a:solidFill>
                  <a:srgbClr val="000000"/>
                </a:solidFill>
              </a:rPr>
              <a:t>스레드</a:t>
            </a:r>
            <a:r>
              <a:rPr lang="ko-KR" altLang="en-US" sz="2600" dirty="0">
                <a:solidFill>
                  <a:srgbClr val="000000"/>
                </a:solidFill>
              </a:rPr>
              <a:t> 만들기</a:t>
            </a:r>
            <a:r>
              <a:rPr lang="en-US" altLang="ko-KR" sz="1600" dirty="0" smtClean="0">
                <a:solidFill>
                  <a:srgbClr val="000000"/>
                </a:solidFill>
              </a:rPr>
              <a:t>(4/5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268761"/>
            <a:ext cx="727467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RunnableTimerEx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RunnableTimerEx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("Runnable</a:t>
            </a:r>
            <a:r>
              <a:rPr lang="ko-KR" altLang="en-US" sz="1800" dirty="0"/>
              <a:t>을 구현한 타이머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FlowLayout</a:t>
            </a:r>
            <a:r>
              <a:rPr lang="en-US" altLang="ko-KR" sz="1800" dirty="0"/>
              <a:t>());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timerLabel.setFont</a:t>
            </a:r>
            <a:r>
              <a:rPr lang="en-US" altLang="ko-KR" sz="1800" dirty="0"/>
              <a:t>(new Font("Gothic", </a:t>
            </a:r>
            <a:r>
              <a:rPr lang="en-US" altLang="ko-KR" sz="1800" dirty="0" err="1"/>
              <a:t>Font.ITALIC</a:t>
            </a:r>
            <a:r>
              <a:rPr lang="en-US" altLang="ko-KR" sz="1800" dirty="0"/>
              <a:t>, 80));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);</a:t>
            </a:r>
            <a:endParaRPr lang="ko-KR" altLang="en-US" sz="1800" dirty="0"/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 runnable = new 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b="1" dirty="0"/>
              <a:t>		Thread </a:t>
            </a:r>
            <a:r>
              <a:rPr lang="en-US" altLang="ko-KR" sz="1800" b="1" dirty="0" err="1"/>
              <a:t>th</a:t>
            </a:r>
            <a:r>
              <a:rPr lang="en-US" altLang="ko-KR" sz="1800" b="1" dirty="0"/>
              <a:t> = new Thread(runnable);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(250,150);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th.start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86044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600" dirty="0">
                <a:solidFill>
                  <a:srgbClr val="000000"/>
                </a:solidFill>
              </a:rPr>
              <a:t>예제 </a:t>
            </a:r>
            <a:r>
              <a:rPr lang="en-US" altLang="ko-KR" sz="2600" dirty="0">
                <a:solidFill>
                  <a:srgbClr val="000000"/>
                </a:solidFill>
              </a:rPr>
              <a:t>13-2 : Runnable </a:t>
            </a:r>
            <a:r>
              <a:rPr lang="ko-KR" altLang="en-US" sz="2600" dirty="0">
                <a:solidFill>
                  <a:srgbClr val="000000"/>
                </a:solidFill>
              </a:rPr>
              <a:t>인터페이스를 이용한 타이머 </a:t>
            </a:r>
            <a:r>
              <a:rPr lang="ko-KR" altLang="en-US" sz="2600" dirty="0" err="1">
                <a:solidFill>
                  <a:srgbClr val="000000"/>
                </a:solidFill>
              </a:rPr>
              <a:t>스레드</a:t>
            </a:r>
            <a:r>
              <a:rPr lang="ko-KR" altLang="en-US" sz="2600" dirty="0">
                <a:solidFill>
                  <a:srgbClr val="000000"/>
                </a:solidFill>
              </a:rPr>
              <a:t> 만들기</a:t>
            </a:r>
            <a:r>
              <a:rPr lang="en-US" altLang="ko-KR" sz="1600" dirty="0" smtClean="0">
                <a:solidFill>
                  <a:srgbClr val="000000"/>
                </a:solidFill>
              </a:rPr>
              <a:t>(5/5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211869" y="1556793"/>
            <a:ext cx="727467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static void main(String[]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RunnableTimerEx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8365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</a:rPr>
              <a:t>예제 </a:t>
            </a:r>
            <a:r>
              <a:rPr lang="en-US" altLang="ko-KR" sz="2800" dirty="0">
                <a:solidFill>
                  <a:schemeClr val="accent2"/>
                </a:solidFill>
              </a:rPr>
              <a:t>13-3 : </a:t>
            </a:r>
            <a:r>
              <a:rPr lang="ko-KR" altLang="en-US" sz="2800" dirty="0">
                <a:solidFill>
                  <a:schemeClr val="accent2"/>
                </a:solidFill>
              </a:rPr>
              <a:t>깜박이는 문자열을 가진 레이블 만들기</a:t>
            </a:r>
            <a:r>
              <a:rPr lang="en-US" altLang="ko-KR" sz="1800" dirty="0">
                <a:solidFill>
                  <a:schemeClr val="accent2"/>
                </a:solidFill>
              </a:rPr>
              <a:t>(1/5)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9801" y="1399673"/>
            <a:ext cx="78817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JLabel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문자열을 깜박이는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FlickeringLabel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컴포넌트를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5" y="2364233"/>
            <a:ext cx="7805995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0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14409" y="1340768"/>
            <a:ext cx="702201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FlickeringLabel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implements Runnable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long delay;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FlickeringLabel</a:t>
            </a:r>
            <a:r>
              <a:rPr lang="en-US" altLang="ko-KR" sz="1800" dirty="0"/>
              <a:t>(String text, long delay) {</a:t>
            </a:r>
          </a:p>
          <a:p>
            <a:pPr defTabSz="180000"/>
            <a:r>
              <a:rPr lang="en-US" altLang="ko-KR" sz="1800" dirty="0"/>
              <a:t>		super(text);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this.delay</a:t>
            </a:r>
            <a:r>
              <a:rPr lang="en-US" altLang="ko-KR" sz="1800" dirty="0"/>
              <a:t> = delay;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setOpaque</a:t>
            </a:r>
            <a:r>
              <a:rPr lang="en-US" altLang="ko-KR" sz="1800" dirty="0"/>
              <a:t>(true);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/>
              <a:t>Thread </a:t>
            </a:r>
            <a:r>
              <a:rPr lang="en-US" altLang="ko-KR" sz="1800" b="1" dirty="0" err="1"/>
              <a:t>th</a:t>
            </a:r>
            <a:r>
              <a:rPr lang="en-US" altLang="ko-KR" sz="1800" b="1" dirty="0"/>
              <a:t> = new Thread(this);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th.start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13-3 : </a:t>
            </a:r>
            <a:r>
              <a:rPr lang="ko-KR" altLang="en-US" sz="2800" dirty="0">
                <a:solidFill>
                  <a:srgbClr val="000000"/>
                </a:solidFill>
              </a:rPr>
              <a:t>깜박이는 문자열을 가진 레이블 만들기</a:t>
            </a:r>
            <a:r>
              <a:rPr lang="en-US" altLang="ko-KR" sz="1800" dirty="0">
                <a:solidFill>
                  <a:srgbClr val="000000"/>
                </a:solidFill>
              </a:rPr>
              <a:t>(2/5)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40357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14409" y="1340768"/>
            <a:ext cx="7022014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n=0;</a:t>
            </a:r>
          </a:p>
          <a:p>
            <a:pPr defTabSz="180000"/>
            <a:r>
              <a:rPr lang="en-US" altLang="ko-KR" sz="1800" dirty="0"/>
              <a:t>		while(true) {</a:t>
            </a:r>
          </a:p>
          <a:p>
            <a:pPr defTabSz="180000"/>
            <a:r>
              <a:rPr lang="en-US" altLang="ko-KR" sz="1800" dirty="0"/>
              <a:t>			if(n == 0)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setBackground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Color.YELLOW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else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setBackground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Color.GREEN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if(n == 0) n = 1;</a:t>
            </a:r>
          </a:p>
          <a:p>
            <a:pPr defTabSz="180000"/>
            <a:r>
              <a:rPr lang="en-US" altLang="ko-KR" sz="1800" dirty="0"/>
              <a:t>			else n = 0;</a:t>
            </a:r>
          </a:p>
          <a:p>
            <a:pPr defTabSz="180000"/>
            <a:r>
              <a:rPr lang="en-US" altLang="ko-KR" sz="1800" dirty="0"/>
              <a:t>			try 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b="1" dirty="0" err="1"/>
              <a:t>Thread.sleep</a:t>
            </a:r>
            <a:r>
              <a:rPr lang="en-US" altLang="ko-KR" sz="1800" b="1" dirty="0"/>
              <a:t>(delay); 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	catch(</a:t>
            </a:r>
            <a:r>
              <a:rPr lang="en-US" altLang="ko-KR" sz="1800" dirty="0" err="1"/>
              <a:t>InterruptedException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	return;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13-3 : </a:t>
            </a:r>
            <a:r>
              <a:rPr lang="ko-KR" altLang="en-US" sz="2800" dirty="0">
                <a:solidFill>
                  <a:srgbClr val="000000"/>
                </a:solidFill>
              </a:rPr>
              <a:t>깜박이는 문자열을 가진 레이블 만들기</a:t>
            </a:r>
            <a:r>
              <a:rPr lang="en-US" altLang="ko-KR" sz="1800" dirty="0" smtClean="0">
                <a:solidFill>
                  <a:srgbClr val="000000"/>
                </a:solidFill>
              </a:rPr>
              <a:t>(3/5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655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09801" y="1340769"/>
            <a:ext cx="8001407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FlickeringLabelEx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FlickeringLabelEx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FlickeringLabelEx</a:t>
            </a:r>
            <a:r>
              <a:rPr lang="en-US" altLang="ko-KR" sz="1800" dirty="0"/>
              <a:t> </a:t>
            </a:r>
            <a:r>
              <a:rPr lang="ko-KR" altLang="en-US" sz="1800" dirty="0"/>
              <a:t>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FlowLayout</a:t>
            </a:r>
            <a:r>
              <a:rPr lang="en-US" altLang="ko-KR" sz="1800" dirty="0"/>
              <a:t>());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	// </a:t>
            </a:r>
            <a:r>
              <a:rPr lang="ko-KR" altLang="en-US" sz="1800" dirty="0"/>
              <a:t>깜박이는 레이블 생성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FlickeringLabel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fLabel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FlickeringLabel</a:t>
            </a:r>
            <a:r>
              <a:rPr lang="en-US" altLang="ko-KR" sz="1800" b="1" dirty="0"/>
              <a:t>("</a:t>
            </a:r>
            <a:r>
              <a:rPr lang="ko-KR" altLang="en-US" sz="1800" b="1" dirty="0"/>
              <a:t>깜박</a:t>
            </a:r>
            <a:r>
              <a:rPr lang="en-US" altLang="ko-KR" sz="1800" b="1" dirty="0"/>
              <a:t>", 500);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// </a:t>
            </a:r>
            <a:r>
              <a:rPr lang="ko-KR" altLang="en-US" sz="1800" dirty="0"/>
              <a:t>깜박이지 않는 레이블 생성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label = 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("</a:t>
            </a:r>
            <a:r>
              <a:rPr lang="ko-KR" altLang="en-US" sz="1800" b="1" dirty="0" err="1"/>
              <a:t>안깜박</a:t>
            </a:r>
            <a:r>
              <a:rPr lang="en-US" altLang="ko-KR" sz="1800" b="1" dirty="0"/>
              <a:t>");</a:t>
            </a:r>
          </a:p>
          <a:p>
            <a:pPr defTabSz="180000"/>
            <a:r>
              <a:rPr lang="en-US" altLang="ko-KR" sz="1800" b="1" dirty="0"/>
              <a:t>		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dirty="0"/>
              <a:t>// </a:t>
            </a:r>
            <a:r>
              <a:rPr lang="ko-KR" altLang="en-US" sz="1800" dirty="0"/>
              <a:t>깜박이는 레이블 생성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FlickeringLabel</a:t>
            </a:r>
            <a:r>
              <a:rPr lang="en-US" altLang="ko-KR" sz="1800" b="1" dirty="0"/>
              <a:t> fLabel2 = new </a:t>
            </a:r>
            <a:r>
              <a:rPr lang="en-US" altLang="ko-KR" sz="1800" b="1" dirty="0" err="1"/>
              <a:t>FlickeringLabel</a:t>
            </a:r>
            <a:r>
              <a:rPr lang="en-US" altLang="ko-KR" sz="1800" b="1" dirty="0"/>
              <a:t>("</a:t>
            </a:r>
            <a:r>
              <a:rPr lang="ko-KR" altLang="en-US" sz="1800" b="1" dirty="0"/>
              <a:t>여기도 깜박</a:t>
            </a:r>
            <a:r>
              <a:rPr lang="en-US" altLang="ko-KR" sz="1800" b="1" dirty="0"/>
              <a:t>", 300);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13-3 : </a:t>
            </a:r>
            <a:r>
              <a:rPr lang="ko-KR" altLang="en-US" sz="2800" dirty="0">
                <a:solidFill>
                  <a:srgbClr val="000000"/>
                </a:solidFill>
              </a:rPr>
              <a:t>깜박이는 문자열을 가진 레이블 만들기</a:t>
            </a:r>
            <a:r>
              <a:rPr lang="en-US" altLang="ko-KR" sz="1800" dirty="0" smtClean="0">
                <a:solidFill>
                  <a:srgbClr val="000000"/>
                </a:solidFill>
              </a:rPr>
              <a:t>(4/5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974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209801" y="1340768"/>
            <a:ext cx="8001407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fLabel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(label);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(fLabel2);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(300,150);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FlickeringLabelEx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13-3 : </a:t>
            </a:r>
            <a:r>
              <a:rPr lang="ko-KR" altLang="en-US" sz="2800" dirty="0">
                <a:solidFill>
                  <a:srgbClr val="000000"/>
                </a:solidFill>
              </a:rPr>
              <a:t>깜박이는 문자열을 가진 레이블 만들기</a:t>
            </a:r>
            <a:r>
              <a:rPr lang="en-US" altLang="ko-KR" sz="1800" dirty="0" smtClean="0">
                <a:solidFill>
                  <a:srgbClr val="000000"/>
                </a:solidFill>
              </a:rPr>
              <a:t>(5/5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68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run()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종료하면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종료함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예를 들어 </a:t>
            </a:r>
            <a:r>
              <a:rPr lang="en-US" altLang="ko-KR" dirty="0" smtClean="0"/>
              <a:t>run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실행중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을 수행하면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종료함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계속 살아있게 하려면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안에 무한 루프를 작성해야 함</a:t>
            </a:r>
            <a:endParaRPr lang="en-US" altLang="ko-KR" dirty="0" smtClean="0"/>
          </a:p>
          <a:p>
            <a:r>
              <a:rPr lang="ko-KR" altLang="en-US" dirty="0" smtClean="0"/>
              <a:t>한번 종료한 스레드는 다시 시작될 수 없음</a:t>
            </a:r>
            <a:endParaRPr lang="en-US" altLang="ko-KR" dirty="0" smtClean="0"/>
          </a:p>
          <a:p>
            <a:r>
              <a:rPr lang="ko-KR" altLang="en-US" dirty="0" err="1" smtClean="0"/>
              <a:t>스레드는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의해 강제 종료될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뒤에서 다룸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04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스레드</a:t>
            </a:r>
            <a:r>
              <a:rPr lang="ko-KR" altLang="en-US" dirty="0" smtClean="0">
                <a:solidFill>
                  <a:schemeClr val="accent2"/>
                </a:solidFill>
              </a:rPr>
              <a:t> 생명 주기와 </a:t>
            </a:r>
            <a:r>
              <a:rPr lang="ko-KR" altLang="en-US" dirty="0" err="1" smtClean="0">
                <a:solidFill>
                  <a:schemeClr val="accent2"/>
                </a:solidFill>
              </a:rPr>
              <a:t>스케쥴링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79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628801"/>
            <a:ext cx="8774430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/>
              <a:t>멀티태스킹을 실현하기 위한 </a:t>
            </a:r>
            <a:r>
              <a:rPr lang="en-US" altLang="ko-KR" sz="3000" dirty="0"/>
              <a:t>2</a:t>
            </a:r>
            <a:r>
              <a:rPr lang="ko-KR" altLang="en-US" sz="3000" dirty="0"/>
              <a:t>가지 방법</a:t>
            </a:r>
            <a:r>
              <a:rPr lang="en-US" altLang="ko-KR" sz="2000" dirty="0"/>
              <a:t>(1/2)</a:t>
            </a:r>
            <a:r>
              <a:rPr lang="ko-KR" altLang="en-US" sz="3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멀티프로세싱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 프로그램을 여러 개의 프로세스들로 구성하여 각각의 프로세스가 하나의 작업을 처리하도록 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프로세스는 자기 고유의 메모리 영역을 보유하고 독립적으로 실행됨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 간에 자원과 메모리를 공유할 수 없어 작업 간 문맥 교환에 시간이 많이 걸리는 단점이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5121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상태는 </a:t>
            </a:r>
            <a:r>
              <a:rPr lang="en-US" altLang="ko-KR" dirty="0" smtClean="0"/>
              <a:t>6 </a:t>
            </a:r>
            <a:r>
              <a:rPr lang="ko-KR" altLang="en-US" dirty="0" smtClean="0"/>
              <a:t>가지 중 하나임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생성은 되었지만 아직 실행할 준비가 되지 </a:t>
            </a:r>
            <a:r>
              <a:rPr lang="ko-KR" altLang="en-US" dirty="0"/>
              <a:t>않은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상태에서 </a:t>
            </a:r>
            <a:r>
              <a:rPr lang="en-US" altLang="ko-KR" dirty="0" smtClean="0"/>
              <a:t>start()</a:t>
            </a:r>
            <a:r>
              <a:rPr lang="ko-KR" altLang="en-US" dirty="0" smtClean="0"/>
              <a:t>가 호출되면 </a:t>
            </a:r>
            <a:r>
              <a:rPr lang="en-US" altLang="ko-KR" dirty="0" smtClean="0"/>
              <a:t>RUNNABLE </a:t>
            </a:r>
            <a:r>
              <a:rPr lang="ko-KR" altLang="en-US" dirty="0" smtClean="0"/>
              <a:t>상태로 변함</a:t>
            </a:r>
            <a:endParaRPr lang="en-US" altLang="ko-KR" dirty="0"/>
          </a:p>
          <a:p>
            <a:pPr lvl="1"/>
            <a:r>
              <a:rPr lang="en-US" altLang="ko-KR" dirty="0" smtClean="0"/>
              <a:t>RUNNABLE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스케쥴링이</a:t>
            </a:r>
            <a:r>
              <a:rPr lang="ko-KR" altLang="en-US" dirty="0" smtClean="0"/>
              <a:t> 되기를 기다리고 있거나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현재 실행되고 있는 상태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WAITING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wait()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notify()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호출해주기를 기다리고 있는 중임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TIMED_WAITING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sleep()</a:t>
            </a:r>
            <a:r>
              <a:rPr lang="ko-KR" altLang="en-US" dirty="0" smtClean="0"/>
              <a:t>을 호출하여 잠을 자고 있는 상태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45777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smtClean="0"/>
              <a:t>BLOCK</a:t>
            </a:r>
          </a:p>
          <a:p>
            <a:pPr lvl="2"/>
            <a:r>
              <a:rPr lang="en-US" altLang="ko-KR" dirty="0"/>
              <a:t>I/O</a:t>
            </a:r>
            <a:r>
              <a:rPr lang="ko-KR" altLang="en-US" dirty="0"/>
              <a:t> 작업을 </a:t>
            </a:r>
            <a:r>
              <a:rPr lang="ko-KR" altLang="en-US" dirty="0" smtClean="0"/>
              <a:t>요청한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ko-KR" altLang="en-US" dirty="0" smtClean="0"/>
              <a:t>작업이 끝나기를 기다리는 상태</a:t>
            </a:r>
            <a:endParaRPr lang="en-US" altLang="ko-KR" dirty="0"/>
          </a:p>
          <a:p>
            <a:pPr lvl="3"/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 작업을 요청하면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은 </a:t>
            </a:r>
            <a:r>
              <a:rPr lang="ko-KR" altLang="en-US" dirty="0"/>
              <a:t>자동으로 </a:t>
            </a:r>
            <a:r>
              <a:rPr lang="ko-KR" altLang="en-US" dirty="0" err="1"/>
              <a:t>스레드의</a:t>
            </a:r>
            <a:r>
              <a:rPr lang="ko-KR" altLang="en-US" dirty="0"/>
              <a:t> </a:t>
            </a:r>
            <a:r>
              <a:rPr lang="ko-KR" altLang="en-US" dirty="0" smtClean="0"/>
              <a:t>상태를 </a:t>
            </a:r>
            <a:r>
              <a:rPr lang="en-US" altLang="ko-KR" dirty="0" smtClean="0"/>
              <a:t>BLOCK</a:t>
            </a:r>
            <a:r>
              <a:rPr lang="ko-KR" altLang="en-US" dirty="0" smtClean="0"/>
              <a:t>으로 만들고 다른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스케쥴링함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TERMINATED</a:t>
            </a:r>
          </a:p>
          <a:p>
            <a:pPr lvl="2"/>
            <a:r>
              <a:rPr lang="ko-KR" altLang="en-US" dirty="0" err="1" smtClean="0"/>
              <a:t>스레드가</a:t>
            </a:r>
            <a:r>
              <a:rPr lang="ko-KR" altLang="en-US" dirty="0" smtClean="0"/>
              <a:t> 종료한 상태로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이상 다른 상태로 변할 수 없음</a:t>
            </a:r>
            <a:endParaRPr lang="en-US" altLang="ko-KR" dirty="0" smtClean="0"/>
          </a:p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상태는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의해 기록되고 관리됨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스레드</a:t>
            </a:r>
            <a:r>
              <a:rPr lang="ko-KR" altLang="en-US" dirty="0">
                <a:solidFill>
                  <a:srgbClr val="000000"/>
                </a:solidFill>
              </a:rPr>
              <a:t> 상태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901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7" b="2268"/>
          <a:stretch/>
        </p:blipFill>
        <p:spPr>
          <a:xfrm>
            <a:off x="1919537" y="1196752"/>
            <a:ext cx="6835331" cy="56166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상태 전이도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271557" y="5478851"/>
            <a:ext cx="2154757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wait(), notify(), </a:t>
            </a:r>
            <a:r>
              <a:rPr lang="en-US" altLang="ko-KR" sz="1200" dirty="0" err="1"/>
              <a:t>notifyAll</a:t>
            </a:r>
            <a:r>
              <a:rPr lang="en-US" altLang="ko-KR" sz="1200" dirty="0"/>
              <a:t>()</a:t>
            </a:r>
            <a:r>
              <a:rPr lang="ko-KR" altLang="en-US" sz="1200" dirty="0"/>
              <a:t>은 </a:t>
            </a:r>
            <a:endParaRPr lang="en-US" altLang="ko-KR" sz="1200" dirty="0"/>
          </a:p>
          <a:p>
            <a:r>
              <a:rPr lang="en-US" altLang="ko-KR" sz="1200" dirty="0"/>
              <a:t>Thread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메소드가</a:t>
            </a:r>
            <a:r>
              <a:rPr lang="ko-KR" altLang="en-US" sz="1200" dirty="0"/>
              <a:t> 아니며 </a:t>
            </a:r>
            <a:endParaRPr lang="en-US" altLang="ko-KR" sz="1200" dirty="0"/>
          </a:p>
          <a:p>
            <a:r>
              <a:rPr lang="en-US" altLang="ko-KR" sz="1200" dirty="0"/>
              <a:t>Object</a:t>
            </a:r>
            <a:r>
              <a:rPr lang="ko-KR" altLang="en-US" sz="1200" dirty="0"/>
              <a:t>의 메소드임</a:t>
            </a:r>
          </a:p>
        </p:txBody>
      </p:sp>
    </p:spTree>
    <p:extLst>
      <p:ext uri="{BB962C8B-B14F-4D97-AF65-F5344CB8AC3E}">
        <p14:creationId xmlns:p14="http://schemas.microsoft.com/office/powerpoint/2010/main" val="2237926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스레드</a:t>
            </a:r>
            <a:r>
              <a:rPr lang="ko-KR" altLang="en-US" dirty="0">
                <a:solidFill>
                  <a:srgbClr val="000000"/>
                </a:solidFill>
              </a:rPr>
              <a:t> 우선순위와 </a:t>
            </a:r>
            <a:r>
              <a:rPr lang="ko-KR" altLang="en-US" dirty="0" err="1">
                <a:solidFill>
                  <a:srgbClr val="000000"/>
                </a:solidFill>
              </a:rPr>
              <a:t>스케쥴링</a:t>
            </a:r>
            <a:r>
              <a:rPr lang="en-US" altLang="ko-KR" sz="2400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스레드의</a:t>
            </a:r>
            <a:r>
              <a:rPr lang="ko-KR" altLang="en-US" dirty="0"/>
              <a:t> 우선순위</a:t>
            </a:r>
            <a:endParaRPr lang="en-US" altLang="ko-KR" dirty="0"/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= 10(MAX_PRIORITY)</a:t>
            </a:r>
          </a:p>
          <a:p>
            <a:pPr lvl="1"/>
            <a:r>
              <a:rPr lang="ko-KR" altLang="en-US" dirty="0"/>
              <a:t>최소값 </a:t>
            </a:r>
            <a:r>
              <a:rPr lang="en-US" altLang="ko-KR" dirty="0"/>
              <a:t>= 1(MIN_PRIORITY)</a:t>
            </a:r>
          </a:p>
          <a:p>
            <a:pPr lvl="1"/>
            <a:r>
              <a:rPr lang="ko-KR" altLang="en-US" dirty="0" err="1"/>
              <a:t>보통값</a:t>
            </a:r>
            <a:r>
              <a:rPr lang="ko-KR" altLang="en-US" dirty="0"/>
              <a:t> </a:t>
            </a:r>
            <a:r>
              <a:rPr lang="en-US" altLang="ko-KR" dirty="0"/>
              <a:t>= 5(NORMAL_PRIORITY)</a:t>
            </a:r>
          </a:p>
          <a:p>
            <a:r>
              <a:rPr lang="en-US" altLang="ko-KR" dirty="0"/>
              <a:t>Thread </a:t>
            </a:r>
            <a:r>
              <a:rPr lang="ko-KR" altLang="en-US" dirty="0"/>
              <a:t>클래스의 우선순위 관련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setPriority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priority)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getPriority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main() </a:t>
            </a:r>
            <a:r>
              <a:rPr lang="ko-KR" altLang="en-US" dirty="0" err="1"/>
              <a:t>스레드의</a:t>
            </a:r>
            <a:r>
              <a:rPr lang="ko-KR" altLang="en-US" dirty="0"/>
              <a:t> 우선순위 값은 초기에 </a:t>
            </a:r>
            <a:r>
              <a:rPr lang="en-US" altLang="ko-KR" dirty="0"/>
              <a:t>5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810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스레드</a:t>
            </a:r>
            <a:r>
              <a:rPr lang="ko-KR" altLang="en-US" dirty="0">
                <a:solidFill>
                  <a:srgbClr val="000000"/>
                </a:solidFill>
              </a:rPr>
              <a:t> 우선순위와 </a:t>
            </a:r>
            <a:r>
              <a:rPr lang="ko-KR" altLang="en-US" dirty="0" err="1">
                <a:solidFill>
                  <a:srgbClr val="000000"/>
                </a:solidFill>
              </a:rPr>
              <a:t>스케쥴링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스레드는</a:t>
            </a:r>
            <a:r>
              <a:rPr lang="ko-KR" altLang="en-US" dirty="0" smtClean="0"/>
              <a:t> 부모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동일한 우선순위 값을 가지고 탄생함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생성한 </a:t>
            </a:r>
            <a:r>
              <a:rPr lang="ko-KR" altLang="en-US" dirty="0" err="1"/>
              <a:t>스</a:t>
            </a:r>
            <a:r>
              <a:rPr lang="ko-KR" altLang="en-US" dirty="0" err="1" smtClean="0"/>
              <a:t>레드</a:t>
            </a:r>
            <a:endParaRPr lang="en-US" altLang="ko-KR" dirty="0" smtClean="0"/>
          </a:p>
          <a:p>
            <a:r>
              <a:rPr lang="en-US" altLang="ko-KR" dirty="0" smtClean="0"/>
              <a:t>JVM</a:t>
            </a:r>
            <a:r>
              <a:rPr lang="ko-KR" altLang="en-US" dirty="0" smtClean="0"/>
              <a:t>의 스케쥴링 정책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철저한 우선순위 기반 즉 가장 높은 우선순위의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우선적으로 선택됨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우선순위의 </a:t>
            </a:r>
            <a:r>
              <a:rPr lang="ko-KR" altLang="en-US" dirty="0" err="1" smtClean="0"/>
              <a:t>스레드들은</a:t>
            </a:r>
            <a:r>
              <a:rPr lang="ko-KR" altLang="en-US" dirty="0" smtClean="0"/>
              <a:t> 번갈아 가면서 </a:t>
            </a:r>
            <a:r>
              <a:rPr lang="ko-KR" altLang="en-US" dirty="0" err="1" smtClean="0"/>
              <a:t>스케쥴링됨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라운드 로빈 방식</a:t>
            </a:r>
          </a:p>
        </p:txBody>
      </p:sp>
    </p:spTree>
    <p:extLst>
      <p:ext uri="{BB962C8B-B14F-4D97-AF65-F5344CB8AC3E}">
        <p14:creationId xmlns:p14="http://schemas.microsoft.com/office/powerpoint/2010/main" val="2371170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srgbClr val="000000"/>
                </a:solidFill>
              </a:rPr>
              <a:t>main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메소드를</a:t>
            </a:r>
            <a:r>
              <a:rPr lang="ko-KR" altLang="en-US" dirty="0"/>
              <a:t> 실행하는 </a:t>
            </a:r>
            <a:r>
              <a:rPr lang="ko-KR" altLang="en-US" dirty="0" err="1" smtClean="0"/>
              <a:t>스레드</a:t>
            </a:r>
            <a:endParaRPr lang="en-US" altLang="ko-KR" dirty="0"/>
          </a:p>
          <a:p>
            <a:r>
              <a:rPr lang="en-US" altLang="ko-KR" dirty="0"/>
              <a:t>main </a:t>
            </a:r>
            <a:r>
              <a:rPr lang="ko-KR" altLang="en-US" dirty="0" err="1"/>
              <a:t>스레드는</a:t>
            </a:r>
            <a:r>
              <a:rPr lang="ko-KR" altLang="en-US" dirty="0"/>
              <a:t> 자바 응용프로그램을 실행하기 위해 </a:t>
            </a:r>
            <a:r>
              <a:rPr lang="en-US" altLang="ko-KR" dirty="0"/>
              <a:t>JVM</a:t>
            </a:r>
            <a:r>
              <a:rPr lang="ko-KR" altLang="en-US" dirty="0"/>
              <a:t>에 의해 생성됨</a:t>
            </a:r>
            <a:endParaRPr lang="en-US" altLang="ko-KR" dirty="0"/>
          </a:p>
          <a:p>
            <a:pPr lvl="1"/>
            <a:r>
              <a:rPr lang="en-US" altLang="ko-KR" dirty="0"/>
              <a:t>main </a:t>
            </a:r>
            <a:r>
              <a:rPr lang="ko-KR" altLang="en-US" dirty="0" err="1"/>
              <a:t>스레드의</a:t>
            </a:r>
            <a:r>
              <a:rPr lang="ko-KR" altLang="en-US" dirty="0"/>
              <a:t> 실행 </a:t>
            </a:r>
            <a:r>
              <a:rPr lang="ko-KR" altLang="en-US" dirty="0" smtClean="0"/>
              <a:t>시작은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맨 처음 코드가 됨</a:t>
            </a:r>
            <a:endParaRPr lang="en-US" altLang="ko-KR" dirty="0"/>
          </a:p>
          <a:p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종료하면 </a:t>
            </a:r>
            <a:r>
              <a:rPr lang="en-US" altLang="ko-KR" dirty="0"/>
              <a:t>main </a:t>
            </a:r>
            <a:r>
              <a:rPr lang="ko-KR" altLang="en-US" dirty="0" err="1"/>
              <a:t>스레드는</a:t>
            </a:r>
            <a:r>
              <a:rPr lang="ko-KR" altLang="en-US" dirty="0"/>
              <a:t> 종료됨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440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chemeClr val="accent2"/>
                </a:solidFill>
              </a:rPr>
              <a:t>예제 </a:t>
            </a:r>
            <a:r>
              <a:rPr lang="en-US" altLang="ko-KR" sz="3200" dirty="0">
                <a:solidFill>
                  <a:schemeClr val="accent2"/>
                </a:solidFill>
              </a:rPr>
              <a:t>13-4 : main </a:t>
            </a:r>
            <a:r>
              <a:rPr lang="ko-KR" altLang="en-US" sz="3200" dirty="0" err="1">
                <a:solidFill>
                  <a:schemeClr val="accent2"/>
                </a:solidFill>
              </a:rPr>
              <a:t>스레드의</a:t>
            </a:r>
            <a:r>
              <a:rPr lang="ko-KR" altLang="en-US" sz="3200" dirty="0">
                <a:solidFill>
                  <a:schemeClr val="accent2"/>
                </a:solidFill>
              </a:rPr>
              <a:t> 정보 출력</a:t>
            </a:r>
            <a:r>
              <a:rPr lang="en-US" altLang="ko-KR" sz="2000" dirty="0">
                <a:solidFill>
                  <a:schemeClr val="accent2"/>
                </a:solidFill>
              </a:rPr>
              <a:t>(1/2)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09800" y="155679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현재 실행 중인 다음과 같은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정보를 출력하라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13575" y="2852937"/>
            <a:ext cx="719971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현재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이름 </a:t>
            </a:r>
            <a:r>
              <a:rPr lang="en-US" altLang="ko-KR" sz="1800" dirty="0"/>
              <a:t>= main</a:t>
            </a:r>
          </a:p>
          <a:p>
            <a:r>
              <a:rPr lang="ko-KR" altLang="en-US" sz="1800" dirty="0"/>
              <a:t>현재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ID = 1</a:t>
            </a:r>
          </a:p>
          <a:p>
            <a:r>
              <a:rPr lang="ko-KR" altLang="en-US" sz="1800" dirty="0"/>
              <a:t>현재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우선순위 값 </a:t>
            </a:r>
            <a:r>
              <a:rPr lang="en-US" altLang="ko-KR" sz="1800" dirty="0"/>
              <a:t>= 5</a:t>
            </a:r>
          </a:p>
          <a:p>
            <a:r>
              <a:rPr lang="ko-KR" altLang="en-US" sz="1800" dirty="0"/>
              <a:t>현재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상태 </a:t>
            </a:r>
            <a:r>
              <a:rPr lang="en-US" altLang="ko-KR" sz="1800" dirty="0"/>
              <a:t>= RUNNABLE</a:t>
            </a:r>
          </a:p>
        </p:txBody>
      </p:sp>
    </p:spTree>
    <p:extLst>
      <p:ext uri="{BB962C8B-B14F-4D97-AF65-F5344CB8AC3E}">
        <p14:creationId xmlns:p14="http://schemas.microsoft.com/office/powerpoint/2010/main" val="1535835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13-4 : main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스레드의</a:t>
            </a:r>
            <a:r>
              <a:rPr lang="ko-KR" altLang="en-US" sz="3200" dirty="0">
                <a:solidFill>
                  <a:srgbClr val="000000"/>
                </a:solidFill>
              </a:rPr>
              <a:t> 정보 출력</a:t>
            </a:r>
            <a:r>
              <a:rPr lang="en-US" altLang="ko-KR" sz="20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39516" y="1484784"/>
            <a:ext cx="8712968" cy="4826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public class </a:t>
            </a:r>
            <a:r>
              <a:rPr lang="en-US" altLang="ko-KR" sz="1800" dirty="0" err="1">
                <a:latin typeface="+mn-ea"/>
              </a:rPr>
              <a:t>ThreadMainEx</a:t>
            </a:r>
            <a:r>
              <a:rPr lang="en-US" altLang="ko-KR" sz="1800" dirty="0">
                <a:latin typeface="+mn-ea"/>
              </a:rPr>
              <a:t> {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public static void main(String [] </a:t>
            </a:r>
            <a:r>
              <a:rPr lang="en-US" altLang="ko-KR" sz="1800" dirty="0" err="1">
                <a:latin typeface="+mn-ea"/>
              </a:rPr>
              <a:t>args</a:t>
            </a:r>
            <a:r>
              <a:rPr lang="en-US" altLang="ko-KR" sz="1800" dirty="0">
                <a:latin typeface="+mn-ea"/>
              </a:rPr>
              <a:t>) {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long id = </a:t>
            </a:r>
            <a:r>
              <a:rPr lang="en-US" altLang="ko-KR" sz="1800" b="1" dirty="0" err="1">
                <a:latin typeface="+mn-ea"/>
              </a:rPr>
              <a:t>Thread.currentThread</a:t>
            </a:r>
            <a:r>
              <a:rPr lang="en-US" altLang="ko-KR" sz="1800" b="1" dirty="0">
                <a:latin typeface="+mn-ea"/>
              </a:rPr>
              <a:t>().</a:t>
            </a:r>
            <a:r>
              <a:rPr lang="en-US" altLang="ko-KR" sz="1800" b="1" dirty="0" err="1">
                <a:latin typeface="+mn-ea"/>
              </a:rPr>
              <a:t>getId</a:t>
            </a:r>
            <a:r>
              <a:rPr lang="en-US" altLang="ko-KR" sz="1800" b="1" dirty="0">
                <a:latin typeface="+mn-ea"/>
              </a:rPr>
              <a:t>();</a:t>
            </a:r>
            <a:r>
              <a:rPr lang="en-US" altLang="ko-KR" sz="1800" dirty="0">
                <a:latin typeface="+mn-ea"/>
              </a:rPr>
              <a:t> //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ID </a:t>
            </a:r>
            <a:r>
              <a:rPr lang="ko-KR" altLang="en-US" sz="1800" dirty="0">
                <a:latin typeface="+mn-ea"/>
              </a:rPr>
              <a:t>얻기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String name = </a:t>
            </a:r>
            <a:r>
              <a:rPr lang="en-US" altLang="ko-KR" sz="1800" dirty="0" err="1">
                <a:latin typeface="+mn-ea"/>
              </a:rPr>
              <a:t>Thread.currentThread</a:t>
            </a:r>
            <a:r>
              <a:rPr lang="en-US" altLang="ko-KR" sz="1800" dirty="0">
                <a:latin typeface="+mn-ea"/>
              </a:rPr>
              <a:t>().</a:t>
            </a:r>
            <a:r>
              <a:rPr lang="en-US" altLang="ko-KR" sz="1800" dirty="0" err="1">
                <a:latin typeface="+mn-ea"/>
              </a:rPr>
              <a:t>getName</a:t>
            </a:r>
            <a:r>
              <a:rPr lang="en-US" altLang="ko-KR" sz="1800" dirty="0">
                <a:latin typeface="+mn-ea"/>
              </a:rPr>
              <a:t>(); //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이름 얻기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int</a:t>
            </a:r>
            <a:r>
              <a:rPr lang="en-US" altLang="ko-KR" sz="1800" dirty="0">
                <a:latin typeface="+mn-ea"/>
              </a:rPr>
              <a:t> priority = </a:t>
            </a:r>
            <a:r>
              <a:rPr lang="en-US" altLang="ko-KR" sz="1800" dirty="0" err="1">
                <a:latin typeface="+mn-ea"/>
              </a:rPr>
              <a:t>Thread.currentThread</a:t>
            </a:r>
            <a:r>
              <a:rPr lang="en-US" altLang="ko-KR" sz="1800" dirty="0">
                <a:latin typeface="+mn-ea"/>
              </a:rPr>
              <a:t>().</a:t>
            </a:r>
            <a:r>
              <a:rPr lang="en-US" altLang="ko-KR" sz="1800" dirty="0" err="1">
                <a:latin typeface="+mn-ea"/>
              </a:rPr>
              <a:t>getPriority</a:t>
            </a:r>
            <a:r>
              <a:rPr lang="en-US" altLang="ko-KR" sz="1800" dirty="0">
                <a:latin typeface="+mn-ea"/>
              </a:rPr>
              <a:t>(); //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우선순위 값 얻기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Thread.State</a:t>
            </a:r>
            <a:r>
              <a:rPr lang="en-US" altLang="ko-KR" sz="1800" dirty="0">
                <a:latin typeface="+mn-ea"/>
              </a:rPr>
              <a:t> s = </a:t>
            </a:r>
            <a:r>
              <a:rPr lang="en-US" altLang="ko-KR" sz="1800" dirty="0" err="1">
                <a:latin typeface="+mn-ea"/>
              </a:rPr>
              <a:t>Thread.currentThread</a:t>
            </a:r>
            <a:r>
              <a:rPr lang="en-US" altLang="ko-KR" sz="1800" dirty="0">
                <a:latin typeface="+mn-ea"/>
              </a:rPr>
              <a:t>().</a:t>
            </a:r>
            <a:r>
              <a:rPr lang="en-US" altLang="ko-KR" sz="1800" dirty="0" err="1">
                <a:latin typeface="+mn-ea"/>
              </a:rPr>
              <a:t>getState</a:t>
            </a:r>
            <a:r>
              <a:rPr lang="en-US" altLang="ko-KR" sz="1800" dirty="0">
                <a:latin typeface="+mn-ea"/>
              </a:rPr>
              <a:t>(); //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상태 값 얻기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</a:t>
            </a:r>
            <a:r>
              <a:rPr lang="ko-KR" altLang="en-US" sz="1800" dirty="0">
                <a:latin typeface="+mn-ea"/>
              </a:rPr>
              <a:t>현재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이름 </a:t>
            </a:r>
            <a:r>
              <a:rPr lang="en-US" altLang="ko-KR" sz="1800" dirty="0">
                <a:latin typeface="+mn-ea"/>
              </a:rPr>
              <a:t>= " + name);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</a:t>
            </a:r>
            <a:r>
              <a:rPr lang="ko-KR" altLang="en-US" sz="1800" dirty="0">
                <a:latin typeface="+mn-ea"/>
              </a:rPr>
              <a:t>현재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ID = " + id);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</a:t>
            </a:r>
            <a:r>
              <a:rPr lang="ko-KR" altLang="en-US" sz="1800" dirty="0">
                <a:latin typeface="+mn-ea"/>
              </a:rPr>
              <a:t>현재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우선순위 값 </a:t>
            </a:r>
            <a:r>
              <a:rPr lang="en-US" altLang="ko-KR" sz="1800" dirty="0">
                <a:latin typeface="+mn-ea"/>
              </a:rPr>
              <a:t>= " + priority);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	</a:t>
            </a:r>
            <a:r>
              <a:rPr lang="en-US" altLang="ko-KR" sz="1800" dirty="0" err="1">
                <a:latin typeface="+mn-ea"/>
              </a:rPr>
              <a:t>System.out.println</a:t>
            </a:r>
            <a:r>
              <a:rPr lang="en-US" altLang="ko-KR" sz="1800" dirty="0">
                <a:latin typeface="+mn-ea"/>
              </a:rPr>
              <a:t>("</a:t>
            </a:r>
            <a:r>
              <a:rPr lang="ko-KR" altLang="en-US" sz="1800" dirty="0">
                <a:latin typeface="+mn-ea"/>
              </a:rPr>
              <a:t>현재 </a:t>
            </a:r>
            <a:r>
              <a:rPr lang="ko-KR" altLang="en-US" sz="1800" dirty="0" err="1">
                <a:latin typeface="+mn-ea"/>
              </a:rPr>
              <a:t>스레드</a:t>
            </a:r>
            <a:r>
              <a:rPr lang="ko-KR" altLang="en-US" sz="1800" dirty="0">
                <a:latin typeface="+mn-ea"/>
              </a:rPr>
              <a:t> 상태 </a:t>
            </a:r>
            <a:r>
              <a:rPr lang="en-US" altLang="ko-KR" sz="1800" dirty="0">
                <a:latin typeface="+mn-ea"/>
              </a:rPr>
              <a:t>= " + s);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	}</a:t>
            </a:r>
          </a:p>
          <a:p>
            <a:pPr defTabSz="180000">
              <a:spcBef>
                <a:spcPts val="1000"/>
              </a:spcBef>
            </a:pPr>
            <a:r>
              <a:rPr lang="en-US" altLang="ko-KR" sz="1800" dirty="0">
                <a:latin typeface="+mn-ea"/>
              </a:rPr>
              <a:t>}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773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생명 주기와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스레드</a:t>
            </a:r>
            <a:r>
              <a:rPr lang="ko-KR" altLang="en-US" dirty="0" smtClean="0">
                <a:solidFill>
                  <a:schemeClr val="accent2"/>
                </a:solidFill>
              </a:rPr>
              <a:t> 종료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70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스레드가</a:t>
            </a:r>
            <a:r>
              <a:rPr lang="ko-KR" altLang="en-US" dirty="0" smtClean="0"/>
              <a:t> 종료하는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스스로 종료 </a:t>
            </a:r>
            <a:endParaRPr lang="en-US" altLang="ko-KR" dirty="0"/>
          </a:p>
          <a:p>
            <a:pPr lvl="1"/>
            <a:r>
              <a:rPr lang="en-US" altLang="ko-KR" dirty="0"/>
              <a:t>run()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처리를 </a:t>
            </a:r>
            <a:r>
              <a:rPr lang="ko-KR" altLang="en-US" dirty="0"/>
              <a:t>모두 마쳐 </a:t>
            </a:r>
            <a:r>
              <a:rPr lang="ko-KR" altLang="en-US" dirty="0" err="1"/>
              <a:t>리턴하거나</a:t>
            </a:r>
            <a:r>
              <a:rPr lang="ko-KR" altLang="en-US" dirty="0"/>
              <a:t> 실행 도중에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종료함</a:t>
            </a:r>
            <a:endParaRPr lang="en-US" altLang="ko-KR" dirty="0"/>
          </a:p>
          <a:p>
            <a:r>
              <a:rPr lang="ko-KR" altLang="en-US" dirty="0"/>
              <a:t>강제 종료 </a:t>
            </a:r>
            <a:endParaRPr lang="en-US" altLang="ko-KR" dirty="0"/>
          </a:p>
          <a:p>
            <a:pPr lvl="1"/>
            <a:r>
              <a:rPr lang="en-US" altLang="ko-KR" dirty="0"/>
              <a:t>interrupt() </a:t>
            </a:r>
            <a:r>
              <a:rPr lang="ko-KR" altLang="en-US" dirty="0" err="1"/>
              <a:t>메소드의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flag </a:t>
            </a:r>
            <a:r>
              <a:rPr lang="ko-KR" altLang="en-US" dirty="0"/>
              <a:t>변수의 이용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90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/>
              <a:t>멀티태스킹을 실현하기 위한 </a:t>
            </a:r>
            <a:r>
              <a:rPr lang="en-US" altLang="ko-KR" sz="3000" dirty="0"/>
              <a:t>2</a:t>
            </a:r>
            <a:r>
              <a:rPr lang="ko-KR" altLang="en-US" sz="3000" dirty="0"/>
              <a:t>가지 방법</a:t>
            </a:r>
            <a:r>
              <a:rPr lang="en-US" altLang="ko-KR" sz="2000" dirty="0"/>
              <a:t>(2/2)</a:t>
            </a:r>
            <a:r>
              <a:rPr lang="ko-KR" altLang="en-US" sz="3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응용프로그램을 동시 처리가 가능한 여러 작업 만큼 </a:t>
            </a:r>
            <a:r>
              <a:rPr lang="ko-KR" altLang="en-US" dirty="0" err="1" smtClean="0"/>
              <a:t>스레드들을</a:t>
            </a:r>
            <a:r>
              <a:rPr lang="ko-KR" altLang="en-US" dirty="0" smtClean="0"/>
              <a:t> 만들어 처리하도록하는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스레드는 응용프로그램 내의 자원과 메모리를 공유함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작업간 문맥 교환이 빠름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리눅스 등 많은 운영체제들이 멀티프로세싱을 지원하지만 </a:t>
            </a:r>
            <a:r>
              <a:rPr lang="ko-KR" altLang="en-US" dirty="0" err="1" smtClean="0"/>
              <a:t>멀티스레딩을</a:t>
            </a:r>
            <a:r>
              <a:rPr lang="ko-KR" altLang="en-US" dirty="0" smtClean="0"/>
              <a:t> 기본으로 하고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멀티프로세싱은 지원하지 않고 </a:t>
            </a:r>
            <a:r>
              <a:rPr lang="ko-KR" altLang="en-US" dirty="0" err="1" smtClean="0"/>
              <a:t>멀티스레딩만</a:t>
            </a:r>
            <a:r>
              <a:rPr lang="ko-KR" altLang="en-US" dirty="0" smtClean="0"/>
              <a:t> 지원함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9832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스스로 종료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9800" y="1628800"/>
            <a:ext cx="7022014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void run() {</a:t>
            </a:r>
          </a:p>
          <a:p>
            <a:pPr defTabSz="180000"/>
            <a:r>
              <a:rPr lang="en-US" altLang="ko-KR" sz="1800" dirty="0"/>
              <a:t>		…</a:t>
            </a:r>
          </a:p>
          <a:p>
            <a:pPr defTabSz="180000"/>
            <a:r>
              <a:rPr lang="en-US" altLang="ko-KR" sz="1800" dirty="0"/>
              <a:t>		return;</a:t>
            </a:r>
          </a:p>
          <a:p>
            <a:pPr defTabSz="180000"/>
            <a:r>
              <a:rPr lang="en-US" altLang="ko-KR" sz="1800" dirty="0"/>
              <a:t>		…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514608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22" y="1988841"/>
            <a:ext cx="9016156" cy="4178561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강제 종료 </a:t>
            </a:r>
            <a:r>
              <a:rPr lang="ko-KR" altLang="en-US" sz="3200" dirty="0" smtClean="0"/>
              <a:t>예</a:t>
            </a:r>
            <a:r>
              <a:rPr lang="en-US" altLang="ko-KR" sz="3200" dirty="0" smtClean="0"/>
              <a:t>: interrupt</a:t>
            </a:r>
            <a:r>
              <a:rPr lang="en-US" altLang="ko-KR" sz="3200" dirty="0"/>
              <a:t>() </a:t>
            </a:r>
            <a:r>
              <a:rPr lang="ko-KR" altLang="en-US" sz="3200" dirty="0" err="1" smtClean="0"/>
              <a:t>메소드</a:t>
            </a:r>
            <a:r>
              <a:rPr lang="ko-KR" altLang="en-US" sz="3200" dirty="0" smtClean="0"/>
              <a:t> 이용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1/2)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276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강제 종료 예</a:t>
            </a:r>
            <a:r>
              <a:rPr lang="en-US" altLang="ko-KR" sz="3200" dirty="0">
                <a:solidFill>
                  <a:srgbClr val="000000"/>
                </a:solidFill>
              </a:rPr>
              <a:t>: interrupt() </a:t>
            </a:r>
            <a:r>
              <a:rPr lang="ko-KR" altLang="en-US" sz="3200" dirty="0" err="1">
                <a:solidFill>
                  <a:srgbClr val="000000"/>
                </a:solidFill>
              </a:rPr>
              <a:t>메소드</a:t>
            </a:r>
            <a:r>
              <a:rPr lang="ko-KR" altLang="en-US" sz="3200" dirty="0">
                <a:solidFill>
                  <a:srgbClr val="000000"/>
                </a:solidFill>
              </a:rPr>
              <a:t> 이용</a:t>
            </a:r>
            <a:r>
              <a:rPr lang="en-US" altLang="ko-KR" sz="2000" dirty="0" smtClean="0">
                <a:solidFill>
                  <a:srgbClr val="000000"/>
                </a:solidFill>
              </a:rPr>
              <a:t>(2/2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14" y="2276873"/>
            <a:ext cx="8916172" cy="29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4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</a:rPr>
              <a:t>예제 </a:t>
            </a:r>
            <a:r>
              <a:rPr lang="en-US" altLang="ko-KR" sz="3200" dirty="0">
                <a:solidFill>
                  <a:schemeClr val="accent2"/>
                </a:solidFill>
              </a:rPr>
              <a:t>13-5 : </a:t>
            </a:r>
            <a:r>
              <a:rPr lang="ko-KR" altLang="en-US" sz="3200" dirty="0">
                <a:solidFill>
                  <a:schemeClr val="accent2"/>
                </a:solidFill>
              </a:rPr>
              <a:t>타이머 </a:t>
            </a:r>
            <a:r>
              <a:rPr lang="ko-KR" altLang="en-US" sz="3200" dirty="0" err="1">
                <a:solidFill>
                  <a:schemeClr val="accent2"/>
                </a:solidFill>
              </a:rPr>
              <a:t>스레드의</a:t>
            </a:r>
            <a:r>
              <a:rPr lang="ko-KR" altLang="en-US" sz="3200" dirty="0">
                <a:solidFill>
                  <a:schemeClr val="accent2"/>
                </a:solidFill>
              </a:rPr>
              <a:t>  강제 종료</a:t>
            </a:r>
            <a:r>
              <a:rPr lang="en-US" altLang="ko-KR" sz="2000" dirty="0">
                <a:solidFill>
                  <a:schemeClr val="accent2"/>
                </a:solidFill>
              </a:rPr>
              <a:t>(1/5)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55153" y="1389951"/>
            <a:ext cx="8217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작동하여 타이머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강제 종료시키는 스윙 응용프로그램을 작성해보자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708921"/>
            <a:ext cx="7014666" cy="27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54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타이머 </a:t>
            </a:r>
            <a:r>
              <a:rPr lang="ko-KR" altLang="en-US" dirty="0" err="1"/>
              <a:t>스레드의</a:t>
            </a:r>
            <a:r>
              <a:rPr lang="ko-KR" altLang="en-US" dirty="0"/>
              <a:t>  강제 종료</a:t>
            </a:r>
            <a:r>
              <a:rPr lang="en-US" altLang="ko-KR" sz="2400" dirty="0"/>
              <a:t>(2/5)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9800" y="1340768"/>
            <a:ext cx="73448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 implements </a:t>
            </a:r>
            <a:r>
              <a:rPr lang="en-US" altLang="ko-KR" sz="1800" b="1" dirty="0" err="1"/>
              <a:t>Runnable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TimerRunnable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this.timerLabel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}	</a:t>
            </a:r>
          </a:p>
        </p:txBody>
      </p:sp>
    </p:spTree>
    <p:extLst>
      <p:ext uri="{BB962C8B-B14F-4D97-AF65-F5344CB8AC3E}">
        <p14:creationId xmlns:p14="http://schemas.microsoft.com/office/powerpoint/2010/main" val="2633304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13-5 : </a:t>
            </a:r>
            <a:r>
              <a:rPr lang="ko-KR" altLang="en-US" sz="3200" dirty="0">
                <a:solidFill>
                  <a:srgbClr val="000000"/>
                </a:solidFill>
              </a:rPr>
              <a:t>타이머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스레드의</a:t>
            </a:r>
            <a:r>
              <a:rPr lang="ko-KR" altLang="en-US" sz="3200" dirty="0">
                <a:solidFill>
                  <a:srgbClr val="000000"/>
                </a:solidFill>
              </a:rPr>
              <a:t>  강제 종료</a:t>
            </a:r>
            <a:r>
              <a:rPr lang="en-US" altLang="ko-KR" sz="2000" dirty="0">
                <a:solidFill>
                  <a:srgbClr val="000000"/>
                </a:solidFill>
              </a:rPr>
              <a:t>(3/5)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9800" y="1340769"/>
            <a:ext cx="7344816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n=0;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while(true) {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timerLabel.setText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Integer.toString</a:t>
            </a:r>
            <a:r>
              <a:rPr lang="en-US" altLang="ko-KR" sz="1800" dirty="0"/>
              <a:t>(n));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n++;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try 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Thread.sleep</a:t>
            </a:r>
            <a:r>
              <a:rPr lang="en-US" altLang="ko-KR" sz="1800" dirty="0"/>
              <a:t>(1000); // 1</a:t>
            </a:r>
            <a:r>
              <a:rPr lang="ko-KR" altLang="en-US" sz="1800" dirty="0"/>
              <a:t>초 동안 잠을 잔다</a:t>
            </a:r>
            <a:r>
              <a:rPr lang="en-US" altLang="ko-KR" sz="1800" dirty="0"/>
              <a:t>.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catch(</a:t>
            </a:r>
            <a:r>
              <a:rPr lang="en-US" altLang="ko-KR" sz="1800" b="1" dirty="0" err="1"/>
              <a:t>InterruptedException</a:t>
            </a:r>
            <a:r>
              <a:rPr lang="en-US" altLang="ko-KR" sz="1800" b="1" dirty="0"/>
              <a:t> e) {</a:t>
            </a:r>
          </a:p>
          <a:p>
            <a:pPr defTabSz="180000"/>
            <a:r>
              <a:rPr lang="en-US" altLang="ko-KR" sz="1800" b="1" dirty="0"/>
              <a:t>				return; // </a:t>
            </a:r>
            <a:r>
              <a:rPr lang="ko-KR" altLang="en-US" sz="1800" b="1" dirty="0"/>
              <a:t>예외가 발생하면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종료</a:t>
            </a:r>
          </a:p>
          <a:p>
            <a:pPr defTabSz="180000"/>
            <a:r>
              <a:rPr lang="en-US" altLang="ko-KR" sz="1800" b="1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8720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13-5 : </a:t>
            </a:r>
            <a:r>
              <a:rPr lang="ko-KR" altLang="en-US" sz="3200" dirty="0">
                <a:solidFill>
                  <a:srgbClr val="000000"/>
                </a:solidFill>
              </a:rPr>
              <a:t>타이머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스레드의</a:t>
            </a:r>
            <a:r>
              <a:rPr lang="ko-KR" altLang="en-US" sz="3200" dirty="0">
                <a:solidFill>
                  <a:srgbClr val="000000"/>
                </a:solidFill>
              </a:rPr>
              <a:t>  강제 종료</a:t>
            </a:r>
            <a:r>
              <a:rPr lang="en-US" altLang="ko-KR" sz="2000" dirty="0">
                <a:solidFill>
                  <a:srgbClr val="000000"/>
                </a:solidFill>
              </a:rPr>
              <a:t>(4/5)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09800" y="1484784"/>
            <a:ext cx="734481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ThreadInterruptEx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Thread </a:t>
            </a:r>
            <a:r>
              <a:rPr lang="en-US" altLang="ko-KR" sz="1800" dirty="0" err="1"/>
              <a:t>th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ThreadInterruptEx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 </a:t>
            </a:r>
            <a:r>
              <a:rPr lang="en-US" altLang="ko-KR" sz="1800" dirty="0" err="1"/>
              <a:t>hreadInterruptEx</a:t>
            </a:r>
            <a:r>
              <a:rPr lang="en-US" altLang="ko-KR" sz="1800" dirty="0"/>
              <a:t> </a:t>
            </a:r>
            <a:r>
              <a:rPr lang="ko-KR" altLang="en-US" sz="1800" dirty="0"/>
              <a:t>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FlowLayout</a:t>
            </a:r>
            <a:r>
              <a:rPr lang="en-US" altLang="ko-KR" sz="1800" dirty="0"/>
              <a:t>());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timerLabel.setFont</a:t>
            </a:r>
            <a:r>
              <a:rPr lang="en-US" altLang="ko-KR" sz="1800" dirty="0"/>
              <a:t>(new Font("Gothic", </a:t>
            </a:r>
            <a:r>
              <a:rPr lang="en-US" altLang="ko-KR" sz="1800" dirty="0" err="1"/>
              <a:t>Font.ITALIC</a:t>
            </a:r>
            <a:r>
              <a:rPr lang="en-US" altLang="ko-KR" sz="1800" dirty="0"/>
              <a:t>, 80));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runnable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TimerRunnable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timerLabel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th</a:t>
            </a:r>
            <a:r>
              <a:rPr lang="en-US" altLang="ko-KR" sz="1800" b="1" dirty="0"/>
              <a:t> = new Thread(</a:t>
            </a:r>
            <a:r>
              <a:rPr lang="en-US" altLang="ko-KR" sz="1800" b="1" dirty="0" err="1"/>
              <a:t>runnable</a:t>
            </a:r>
            <a:r>
              <a:rPr lang="en-US" altLang="ko-KR" sz="1800" b="1" dirty="0"/>
              <a:t>); //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생성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timerLabel</a:t>
            </a:r>
            <a:r>
              <a:rPr lang="en-US" altLang="ko-KR" sz="1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68613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타이머 </a:t>
            </a:r>
            <a:r>
              <a:rPr lang="ko-KR" altLang="en-US" dirty="0" err="1"/>
              <a:t>스레드의</a:t>
            </a:r>
            <a:r>
              <a:rPr lang="ko-KR" altLang="en-US" dirty="0"/>
              <a:t>  강제 종료</a:t>
            </a:r>
            <a:r>
              <a:rPr lang="en-US" altLang="ko-KR" sz="2400" dirty="0"/>
              <a:t>(5/5)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11424" y="1225690"/>
            <a:ext cx="734481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// </a:t>
            </a:r>
            <a:r>
              <a:rPr lang="ko-KR" altLang="en-US" sz="1800" dirty="0"/>
              <a:t>버튼을 생성하고 </a:t>
            </a:r>
            <a:r>
              <a:rPr lang="en-US" altLang="ko-KR" sz="1800" dirty="0"/>
              <a:t>Action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등록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btn</a:t>
            </a:r>
            <a:r>
              <a:rPr lang="en-US" altLang="ko-KR" sz="1800" dirty="0"/>
              <a:t> =new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("kill Timer");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btn.addActionListener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ActionListener</a:t>
            </a:r>
            <a:r>
              <a:rPr lang="en-US" altLang="ko-KR" sz="1800" b="1" dirty="0"/>
              <a:t>() {</a:t>
            </a:r>
          </a:p>
          <a:p>
            <a:pPr defTabSz="180000"/>
            <a:r>
              <a:rPr lang="en-US" altLang="ko-KR" sz="1800" dirty="0"/>
              <a:t>			@Override</a:t>
            </a:r>
            <a:endParaRPr lang="en-US" altLang="ko-KR" sz="1800" b="1" dirty="0"/>
          </a:p>
          <a:p>
            <a:pPr defTabSz="180000"/>
            <a:r>
              <a:rPr lang="en-US" altLang="ko-KR" sz="1800" b="1" dirty="0"/>
              <a:t>			public void </a:t>
            </a:r>
            <a:r>
              <a:rPr lang="en-US" altLang="ko-KR" sz="1800" b="1" dirty="0" err="1"/>
              <a:t>actionPerformed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ActionEvent</a:t>
            </a:r>
            <a:r>
              <a:rPr lang="en-US" altLang="ko-KR" sz="1800" b="1" dirty="0"/>
              <a:t> e) {</a:t>
            </a:r>
          </a:p>
          <a:p>
            <a:pPr defTabSz="180000"/>
            <a:r>
              <a:rPr lang="en-US" altLang="ko-KR" sz="1800" b="1" dirty="0"/>
              <a:t>				</a:t>
            </a:r>
            <a:r>
              <a:rPr lang="en-US" altLang="ko-KR" sz="1800" b="1" dirty="0" err="1"/>
              <a:t>th.interrupt</a:t>
            </a:r>
            <a:r>
              <a:rPr lang="en-US" altLang="ko-KR" sz="1800" b="1" dirty="0"/>
              <a:t>(); // </a:t>
            </a:r>
            <a:r>
              <a:rPr lang="ko-KR" altLang="en-US" sz="1800" b="1" dirty="0"/>
              <a:t>타이머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강제 종료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btn</a:t>
            </a:r>
            <a:r>
              <a:rPr lang="en-US" altLang="ko-KR" sz="1800" dirty="0"/>
              <a:t> = (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)</a:t>
            </a:r>
            <a:r>
              <a:rPr lang="en-US" altLang="ko-KR" sz="1800" dirty="0" err="1"/>
              <a:t>e.getSource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b="1" dirty="0"/>
              <a:t>				</a:t>
            </a:r>
            <a:r>
              <a:rPr lang="en-US" altLang="ko-KR" sz="1800" b="1" dirty="0" err="1"/>
              <a:t>btn.setEnabled</a:t>
            </a:r>
            <a:r>
              <a:rPr lang="en-US" altLang="ko-KR" sz="1800" b="1" dirty="0"/>
              <a:t>(false); // </a:t>
            </a:r>
            <a:r>
              <a:rPr lang="ko-KR" altLang="en-US" sz="1800" b="1" dirty="0"/>
              <a:t>버튼 비활성화</a:t>
            </a:r>
          </a:p>
          <a:p>
            <a:pPr defTabSz="180000"/>
            <a:r>
              <a:rPr lang="en-US" altLang="ko-KR" sz="1800" b="1" dirty="0"/>
              <a:t>			}</a:t>
            </a:r>
          </a:p>
          <a:p>
            <a:pPr defTabSz="180000"/>
            <a:r>
              <a:rPr lang="en-US" altLang="ko-KR" sz="1800" b="1" dirty="0"/>
              <a:t>		});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btn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(300,170);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th.start</a:t>
            </a:r>
            <a:r>
              <a:rPr lang="en-US" altLang="ko-KR" sz="1800" b="1" dirty="0"/>
              <a:t>(); //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동작시킴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public static void main(String[]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ThreadInterruptEx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 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56" y="2636912"/>
            <a:ext cx="3582802" cy="14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18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: flag </a:t>
            </a:r>
            <a:r>
              <a:rPr lang="ko-KR" altLang="en-US" dirty="0" smtClean="0"/>
              <a:t>변수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방식으로 종료할 </a:t>
            </a:r>
            <a:r>
              <a:rPr lang="ko-KR" altLang="en-US" dirty="0" err="1"/>
              <a:t>스레드는</a:t>
            </a:r>
            <a:r>
              <a:rPr lang="ko-KR" altLang="en-US" dirty="0"/>
              <a:t> </a:t>
            </a:r>
            <a:r>
              <a:rPr lang="en-US" altLang="ko-KR" dirty="0"/>
              <a:t>flag </a:t>
            </a:r>
            <a:r>
              <a:rPr lang="ko-KR" altLang="en-US" dirty="0"/>
              <a:t>변수를 가지고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en-US" altLang="ko-KR" dirty="0" smtClean="0"/>
              <a:t>flag </a:t>
            </a:r>
            <a:r>
              <a:rPr lang="ko-KR" altLang="en-US" dirty="0" smtClean="0"/>
              <a:t>변수의</a:t>
            </a:r>
            <a:r>
              <a:rPr lang="en-US" altLang="ko-KR" dirty="0" smtClean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true</a:t>
            </a:r>
            <a:r>
              <a:rPr lang="ko-KR" altLang="en-US" dirty="0"/>
              <a:t>로 만들면</a:t>
            </a:r>
            <a:r>
              <a:rPr lang="en-US" altLang="ko-KR" dirty="0"/>
              <a:t>, </a:t>
            </a:r>
            <a:r>
              <a:rPr lang="ko-KR" altLang="en-US" dirty="0"/>
              <a:t>이에 따라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/>
              <a:t>스스로 종료하는 방식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716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강제 </a:t>
            </a:r>
            <a:r>
              <a:rPr lang="ko-KR" altLang="en-US" dirty="0" smtClean="0">
                <a:solidFill>
                  <a:srgbClr val="000000"/>
                </a:solidFill>
              </a:rPr>
              <a:t>종료 예</a:t>
            </a:r>
            <a:r>
              <a:rPr lang="en-US" altLang="ko-KR" dirty="0" smtClean="0">
                <a:solidFill>
                  <a:srgbClr val="000000"/>
                </a:solidFill>
              </a:rPr>
              <a:t>: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en-US" altLang="ko-KR" dirty="0" smtClean="0"/>
              <a:t>flag </a:t>
            </a:r>
            <a:r>
              <a:rPr lang="ko-KR" altLang="en-US" dirty="0" smtClean="0"/>
              <a:t>변수 </a:t>
            </a:r>
            <a:r>
              <a:rPr lang="ko-KR" altLang="en-US" dirty="0" smtClean="0">
                <a:solidFill>
                  <a:srgbClr val="000000"/>
                </a:solidFill>
              </a:rPr>
              <a:t>이용</a:t>
            </a:r>
            <a:r>
              <a:rPr lang="en-US" altLang="ko-KR" sz="2400" dirty="0" smtClean="0">
                <a:solidFill>
                  <a:srgbClr val="000000"/>
                </a:solidFill>
              </a:rPr>
              <a:t>(</a:t>
            </a:r>
            <a:r>
              <a:rPr lang="en-US" altLang="ko-KR" sz="2400" dirty="0">
                <a:solidFill>
                  <a:srgbClr val="000000"/>
                </a:solidFill>
              </a:rPr>
              <a:t>1/2)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35960" y="1484785"/>
            <a:ext cx="4860032" cy="5262979"/>
          </a:xfrm>
          <a:prstGeom prst="rect">
            <a:avLst/>
          </a:prstGeom>
          <a:solidFill>
            <a:schemeClr val="bg1"/>
          </a:solidFill>
          <a:ln>
            <a:solidFill>
              <a:srgbClr val="94B6D2">
                <a:lumMod val="75000"/>
              </a:srgbClr>
            </a:solidFill>
          </a:ln>
        </p:spPr>
        <p:txBody>
          <a:bodyPr wrap="square">
            <a:spAutoFit/>
          </a:bodyPr>
          <a:lstStyle/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class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TimerThread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extends Thread {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private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int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n = 0;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private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boolean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flag = false; // false</a:t>
            </a:r>
            <a:r>
              <a:rPr kumimoji="0" lang="ko-KR" altLang="en-US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초기화</a:t>
            </a:r>
            <a:endParaRPr kumimoji="0" lang="en-US" altLang="ko-KR" sz="160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public void finish() { flag = true; }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@Override</a:t>
            </a:r>
            <a:endParaRPr kumimoji="0" lang="en-US" altLang="ko-KR" sz="16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public void run() {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while(true) {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</a:t>
            </a:r>
            <a:r>
              <a:rPr kumimoji="0" lang="en-US" altLang="ko-KR" sz="14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System.out.println</a:t>
            </a:r>
            <a:r>
              <a:rPr kumimoji="0" lang="en-US" altLang="ko-KR" sz="14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(n); // </a:t>
            </a:r>
            <a:r>
              <a:rPr kumimoji="0" lang="ko-KR" altLang="en-US" sz="14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화면에 카운트 값 출력</a:t>
            </a:r>
            <a:endParaRPr kumimoji="0" lang="en-US" altLang="ko-KR" sz="1400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n++;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try {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	sleep(1000);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	if(flag == true)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		return; // </a:t>
            </a:r>
            <a:r>
              <a:rPr kumimoji="0" lang="ko-KR" altLang="en-US" sz="1600" b="1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스레드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종료</a:t>
            </a:r>
            <a:endParaRPr kumimoji="0" lang="en-US" altLang="ko-KR" sz="16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}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catch(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InterruptedException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e){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	return;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}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}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}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59496" y="2852936"/>
            <a:ext cx="4081400" cy="1569660"/>
          </a:xfrm>
          <a:prstGeom prst="rect">
            <a:avLst/>
          </a:prstGeom>
          <a:ln>
            <a:solidFill>
              <a:srgbClr val="94B6D2">
                <a:lumMod val="75000"/>
              </a:srgbClr>
            </a:solidFill>
          </a:ln>
        </p:spPr>
        <p:txBody>
          <a:bodyPr wrap="square">
            <a:spAutoFit/>
          </a:bodyPr>
          <a:lstStyle/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public static void main(String []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args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{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TimerThread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= new </a:t>
            </a:r>
            <a:r>
              <a:rPr kumimoji="0" lang="ko-KR" altLang="en-US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TimerThread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();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kumimoji="0" lang="en-US" altLang="ko-KR" sz="1600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th.start</a:t>
            </a: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();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	</a:t>
            </a: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  <a:r>
              <a:rPr kumimoji="0" lang="en-US" altLang="ko-KR" sz="1600" b="1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th.finish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(); // </a:t>
            </a:r>
            <a:r>
              <a:rPr kumimoji="0" lang="en-US" altLang="ko-KR" sz="1600" b="1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TimerThread</a:t>
            </a:r>
            <a:r>
              <a:rPr kumimoji="0" lang="en-US" altLang="ko-KR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600" b="1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강제 종료</a:t>
            </a:r>
            <a:endParaRPr kumimoji="0" lang="en-US" altLang="ko-KR" sz="1600" b="1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800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576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1545" y="1268760"/>
            <a:ext cx="5743527" cy="407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멀티스레딩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57480" y="5354632"/>
            <a:ext cx="159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solidFill>
                  <a:srgbClr val="FF0000"/>
                </a:solidFill>
              </a:rPr>
              <a:t>스레드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A </a:t>
            </a:r>
            <a:r>
              <a:rPr lang="ko-KR" altLang="en-US" sz="1800" dirty="0">
                <a:solidFill>
                  <a:srgbClr val="FF0000"/>
                </a:solidFill>
              </a:rPr>
              <a:t>생성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1736" y="53546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solidFill>
                  <a:srgbClr val="00B0F0"/>
                </a:solidFill>
              </a:rPr>
              <a:t>스레드</a:t>
            </a:r>
            <a:r>
              <a:rPr lang="ko-KR" altLang="en-US" sz="1800" dirty="0">
                <a:solidFill>
                  <a:srgbClr val="00B0F0"/>
                </a:solidFill>
              </a:rPr>
              <a:t> </a:t>
            </a:r>
            <a:r>
              <a:rPr lang="en-US" altLang="ko-KR" sz="1800" dirty="0">
                <a:solidFill>
                  <a:srgbClr val="00B0F0"/>
                </a:solidFill>
              </a:rPr>
              <a:t>B </a:t>
            </a:r>
            <a:r>
              <a:rPr lang="ko-KR" altLang="en-US" sz="1800" dirty="0">
                <a:solidFill>
                  <a:srgbClr val="00B0F0"/>
                </a:solidFill>
              </a:rPr>
              <a:t>생성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4152" y="4298320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800" dirty="0"/>
              <a:t>자바의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실행은 마치 바늘이 하나의 실</a:t>
            </a:r>
            <a:r>
              <a:rPr lang="en-US" altLang="ko-KR" sz="1800" dirty="0"/>
              <a:t>(thread)</a:t>
            </a:r>
            <a:r>
              <a:rPr lang="ko-KR" altLang="en-US" sz="1800" dirty="0"/>
              <a:t>을  가지고 바느질하는 것과 </a:t>
            </a:r>
            <a:r>
              <a:rPr lang="ko-KR" altLang="en-US" sz="1800" dirty="0" smtClean="0"/>
              <a:t>일맥 </a:t>
            </a:r>
            <a:r>
              <a:rPr lang="ko-KR" altLang="en-US" sz="1800" dirty="0"/>
              <a:t>상통함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4335" y="2276872"/>
            <a:ext cx="877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/>
              <a:t>객체들</a:t>
            </a: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3431704" y="5908630"/>
            <a:ext cx="10888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A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5821421" y="5908630"/>
            <a:ext cx="10887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en-US" altLang="ko-KR" sz="1800" dirty="0"/>
              <a:t>B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56983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강제 종료 예</a:t>
            </a:r>
            <a:r>
              <a:rPr lang="en-US" altLang="ko-KR" dirty="0">
                <a:solidFill>
                  <a:srgbClr val="000000"/>
                </a:solidFill>
              </a:rPr>
              <a:t>: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flag </a:t>
            </a:r>
            <a:r>
              <a:rPr lang="ko-KR" altLang="en-US" dirty="0">
                <a:solidFill>
                  <a:srgbClr val="000000"/>
                </a:solidFill>
              </a:rPr>
              <a:t>변수 이용</a:t>
            </a:r>
            <a:r>
              <a:rPr lang="en-US" altLang="ko-KR" sz="2400" dirty="0" smtClean="0">
                <a:solidFill>
                  <a:srgbClr val="000000"/>
                </a:solidFill>
              </a:rPr>
              <a:t>(2/2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564904"/>
            <a:ext cx="8698526" cy="20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7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accent2"/>
                </a:solidFill>
              </a:rPr>
              <a:t>예제 </a:t>
            </a:r>
            <a:r>
              <a:rPr lang="en-US" altLang="ko-KR" sz="3200" dirty="0">
                <a:solidFill>
                  <a:schemeClr val="accent2"/>
                </a:solidFill>
              </a:rPr>
              <a:t>13-6 : flag</a:t>
            </a:r>
            <a:r>
              <a:rPr lang="ko-KR" altLang="en-US" sz="3200" dirty="0">
                <a:solidFill>
                  <a:schemeClr val="accent2"/>
                </a:solidFill>
              </a:rPr>
              <a:t>를 이용한 </a:t>
            </a:r>
            <a:r>
              <a:rPr lang="ko-KR" altLang="en-US" sz="3200" dirty="0" err="1">
                <a:solidFill>
                  <a:schemeClr val="accent2"/>
                </a:solidFill>
              </a:rPr>
              <a:t>스레드</a:t>
            </a:r>
            <a:r>
              <a:rPr lang="ko-KR" altLang="en-US" sz="3200" dirty="0">
                <a:solidFill>
                  <a:schemeClr val="accent2"/>
                </a:solidFill>
              </a:rPr>
              <a:t> 강제 종료</a:t>
            </a:r>
            <a:r>
              <a:rPr lang="en-US" altLang="ko-KR" sz="2000" dirty="0">
                <a:solidFill>
                  <a:schemeClr val="accent2"/>
                </a:solidFill>
              </a:rPr>
              <a:t>(1/6)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1" y="-637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79577" y="1307475"/>
            <a:ext cx="79928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그림과 같이 프로그램이 시작하자마자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0.3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주기로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"Java"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임의의 위치에 생성하는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만들어라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마우스를 클릭하면 이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스레드를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종료시키고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"finish"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(100, 100)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위치에 출력하라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997" y="2817509"/>
            <a:ext cx="8308044" cy="3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1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13-6 : f</a:t>
            </a:r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lag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를 이용한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강제 종료</a:t>
            </a:r>
            <a:r>
              <a:rPr lang="en-US" altLang="ko-KR" sz="2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(2/6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2154870" y="1412777"/>
            <a:ext cx="8117595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RandomThread</a:t>
            </a:r>
            <a:r>
              <a:rPr lang="en-US" altLang="ko-KR" sz="1800" b="1" dirty="0"/>
              <a:t> extends Thread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Container 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flag=false</a:t>
            </a:r>
            <a:r>
              <a:rPr lang="en-US" altLang="ko-KR" sz="1800" dirty="0"/>
              <a:t>; // </a:t>
            </a:r>
            <a:r>
              <a:rPr lang="ko-KR" altLang="en-US" sz="1600" dirty="0" err="1"/>
              <a:t>스레드의</a:t>
            </a:r>
            <a:r>
              <a:rPr lang="ko-KR" altLang="en-US" sz="1600" dirty="0"/>
              <a:t> 종료 명령을 표시하는 플래그</a:t>
            </a:r>
            <a:r>
              <a:rPr lang="en-US" altLang="ko-KR" sz="1600" dirty="0"/>
              <a:t>. true : </a:t>
            </a:r>
            <a:r>
              <a:rPr lang="ko-KR" altLang="en-US" sz="1600" dirty="0"/>
              <a:t>종료 지시</a:t>
            </a:r>
          </a:p>
          <a:p>
            <a:pPr defTabSz="180000"/>
            <a:r>
              <a:rPr lang="ko-KR" altLang="en-US" sz="1800" dirty="0"/>
              <a:t>	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   public </a:t>
            </a:r>
            <a:r>
              <a:rPr lang="en-US" altLang="ko-KR" sz="1800" dirty="0" err="1"/>
              <a:t>RandomThread</a:t>
            </a:r>
            <a:r>
              <a:rPr lang="en-US" altLang="ko-KR" sz="1800" dirty="0"/>
              <a:t>(Container 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) { 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this.contentPane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void finish() { //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종료 명령을 </a:t>
            </a:r>
            <a:r>
              <a:rPr lang="en-US" altLang="ko-KR" sz="1800" b="1" dirty="0"/>
              <a:t>flag</a:t>
            </a:r>
            <a:r>
              <a:rPr lang="ko-KR" altLang="en-US" sz="1800" b="1" dirty="0"/>
              <a:t>에 표시</a:t>
            </a:r>
          </a:p>
          <a:p>
            <a:pPr defTabSz="180000"/>
            <a:r>
              <a:rPr lang="ko-KR" altLang="en-US" sz="1800" b="1" dirty="0"/>
              <a:t>		</a:t>
            </a:r>
            <a:r>
              <a:rPr lang="en-US" altLang="ko-KR" sz="1800" b="1" dirty="0"/>
              <a:t>flag = true;</a:t>
            </a:r>
          </a:p>
          <a:p>
            <a:pPr defTabSz="180000"/>
            <a:r>
              <a:rPr lang="en-US" altLang="ko-KR" sz="1800" b="1" dirty="0"/>
              <a:t>	</a:t>
            </a:r>
            <a:r>
              <a:rPr lang="en-US" altLang="ko-KR" sz="18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213174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13-6 : f</a:t>
            </a:r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lag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를 이용한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강제 종료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(3/6</a:t>
            </a:r>
            <a:r>
              <a:rPr lang="en-US" altLang="ko-KR" sz="2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14400" y="1484784"/>
            <a:ext cx="7757555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while(true) { 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x = ((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)(</a:t>
            </a:r>
            <a:r>
              <a:rPr lang="en-US" altLang="ko-KR" sz="1800" dirty="0" err="1"/>
              <a:t>Math.random</a:t>
            </a:r>
            <a:r>
              <a:rPr lang="en-US" altLang="ko-KR" sz="1800" dirty="0"/>
              <a:t>()*</a:t>
            </a:r>
            <a:r>
              <a:rPr lang="en-US" altLang="ko-KR" sz="1800" dirty="0" err="1"/>
              <a:t>contentPane.getWidth</a:t>
            </a:r>
            <a:r>
              <a:rPr lang="en-US" altLang="ko-KR" sz="1800" dirty="0"/>
              <a:t>()));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y = ((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)(</a:t>
            </a:r>
            <a:r>
              <a:rPr lang="en-US" altLang="ko-KR" sz="1800" dirty="0" err="1"/>
              <a:t>Math.random</a:t>
            </a:r>
            <a:r>
              <a:rPr lang="en-US" altLang="ko-KR" sz="1800" dirty="0"/>
              <a:t>()*</a:t>
            </a:r>
            <a:r>
              <a:rPr lang="en-US" altLang="ko-KR" sz="1800" dirty="0" err="1"/>
              <a:t>contentPane.getHeight</a:t>
            </a:r>
            <a:r>
              <a:rPr lang="en-US" altLang="ko-KR" sz="1800" dirty="0"/>
              <a:t>()));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 label = 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("Java"); //</a:t>
            </a:r>
            <a:r>
              <a:rPr lang="ko-KR" altLang="en-US" sz="1800" b="1" dirty="0"/>
              <a:t>새 레이블 생성</a:t>
            </a:r>
          </a:p>
          <a:p>
            <a:pPr defTabSz="180000"/>
            <a:r>
              <a:rPr lang="ko-KR" altLang="en-US" sz="1800" dirty="0"/>
              <a:t>			</a:t>
            </a:r>
            <a:r>
              <a:rPr lang="en-US" altLang="ko-KR" sz="1800" dirty="0" err="1"/>
              <a:t>label.setSize</a:t>
            </a:r>
            <a:r>
              <a:rPr lang="en-US" altLang="ko-KR" sz="1800" dirty="0"/>
              <a:t>(80, 30); 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label.setLocation</a:t>
            </a:r>
            <a:r>
              <a:rPr lang="en-US" altLang="ko-KR" sz="1800" dirty="0"/>
              <a:t>(x, y);</a:t>
            </a:r>
            <a:r>
              <a:rPr lang="ko-KR" altLang="en-US" sz="1800" dirty="0"/>
              <a:t>			</a:t>
            </a:r>
          </a:p>
          <a:p>
            <a:pPr defTabSz="180000"/>
            <a:r>
              <a:rPr lang="ko-KR" altLang="en-US" sz="1800" dirty="0"/>
              <a:t>			</a:t>
            </a:r>
            <a:r>
              <a:rPr lang="en-US" altLang="ko-KR" sz="1800" b="1" dirty="0" err="1"/>
              <a:t>contentPane.add</a:t>
            </a:r>
            <a:r>
              <a:rPr lang="en-US" altLang="ko-KR" sz="1800" b="1" dirty="0"/>
              <a:t>(label); </a:t>
            </a:r>
            <a:endParaRPr lang="ko-KR" altLang="en-US" sz="1800" b="1" dirty="0"/>
          </a:p>
          <a:p>
            <a:pPr defTabSz="180000"/>
            <a:r>
              <a:rPr lang="ko-KR" altLang="en-US" sz="1800" dirty="0"/>
              <a:t>			</a:t>
            </a:r>
            <a:r>
              <a:rPr lang="en-US" altLang="ko-KR" sz="1800" dirty="0" err="1"/>
              <a:t>contentPane.repaint</a:t>
            </a:r>
            <a:r>
              <a:rPr lang="en-US" altLang="ko-KR" sz="1800" dirty="0"/>
              <a:t>(); </a:t>
            </a:r>
          </a:p>
          <a:p>
            <a:pPr defTabSz="180000"/>
            <a:r>
              <a:rPr lang="ko-KR" altLang="en-US" sz="1800" dirty="0"/>
              <a:t>			</a:t>
            </a:r>
            <a:r>
              <a:rPr lang="en-US" altLang="ko-KR" sz="1800" dirty="0"/>
              <a:t>try 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Thread.sleep</a:t>
            </a:r>
            <a:r>
              <a:rPr lang="en-US" altLang="ko-KR" sz="1800" dirty="0"/>
              <a:t>(300); // 0.3</a:t>
            </a:r>
            <a:r>
              <a:rPr lang="ko-KR" altLang="en-US" sz="1800" dirty="0"/>
              <a:t>초 동안 잠을 잔다</a:t>
            </a:r>
            <a:r>
              <a:rPr lang="en-US" altLang="ko-KR" sz="1800" dirty="0"/>
              <a:t>.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b="1" dirty="0"/>
              <a:t>if(flag==true) {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dirty="0" err="1"/>
              <a:t>contentPane.removeAll</a:t>
            </a:r>
            <a:r>
              <a:rPr lang="en-US" altLang="ko-KR" sz="1800" dirty="0"/>
              <a:t>();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			</a:t>
            </a:r>
            <a:r>
              <a:rPr lang="en-US" altLang="ko-KR" sz="1800" dirty="0"/>
              <a:t>label = new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("finish"); 					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377" y="1609235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376" y="4065821"/>
            <a:ext cx="2959325" cy="19992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367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13-6 : f</a:t>
            </a:r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lag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를 이용한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강제 종료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(4/6</a:t>
            </a:r>
            <a:r>
              <a:rPr lang="en-US" altLang="ko-KR" sz="2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54870" y="1412776"/>
            <a:ext cx="7469523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			</a:t>
            </a:r>
            <a:r>
              <a:rPr lang="en-US" altLang="ko-KR" sz="1800" dirty="0" err="1"/>
              <a:t>label.setSize</a:t>
            </a:r>
            <a:r>
              <a:rPr lang="en-US" altLang="ko-KR" sz="1800" dirty="0"/>
              <a:t>(80, 30); 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dirty="0" err="1"/>
              <a:t>label.setLocation</a:t>
            </a:r>
            <a:r>
              <a:rPr lang="en-US" altLang="ko-KR" sz="1800" dirty="0"/>
              <a:t>(100, 100);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			</a:t>
            </a:r>
            <a:r>
              <a:rPr lang="en-US" altLang="ko-KR" sz="1800" dirty="0" err="1"/>
              <a:t>label.setForeground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Color.RED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dirty="0" err="1"/>
              <a:t>contentPane.add</a:t>
            </a:r>
            <a:r>
              <a:rPr lang="en-US" altLang="ko-KR" sz="1800" dirty="0"/>
              <a:t>(label); </a:t>
            </a:r>
          </a:p>
          <a:p>
            <a:pPr defTabSz="180000"/>
            <a:r>
              <a:rPr lang="ko-KR" altLang="en-US" sz="1800" dirty="0"/>
              <a:t>					</a:t>
            </a:r>
            <a:r>
              <a:rPr lang="en-US" altLang="ko-KR" sz="1800" dirty="0" err="1"/>
              <a:t>contentPane.repaint</a:t>
            </a:r>
            <a:r>
              <a:rPr lang="en-US" altLang="ko-KR" sz="1800" dirty="0"/>
              <a:t>(); 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				</a:t>
            </a:r>
            <a:r>
              <a:rPr lang="en-US" altLang="ko-KR" sz="1800" b="1" dirty="0"/>
              <a:t>return; //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종료</a:t>
            </a:r>
          </a:p>
          <a:p>
            <a:pPr defTabSz="180000"/>
            <a:r>
              <a:rPr lang="ko-KR" altLang="en-US" sz="1800" dirty="0"/>
              <a:t>				</a:t>
            </a:r>
            <a:r>
              <a:rPr lang="en-US" altLang="ko-KR" sz="1800" dirty="0"/>
              <a:t>}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	catch(</a:t>
            </a:r>
            <a:r>
              <a:rPr lang="en-US" altLang="ko-KR" sz="1800" dirty="0" err="1"/>
              <a:t>InterruptedException</a:t>
            </a:r>
            <a:r>
              <a:rPr lang="en-US" altLang="ko-KR" sz="1800" dirty="0"/>
              <a:t> e) {	return;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3537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13-6 : f</a:t>
            </a:r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lag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를 이용한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강제 종료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(5/6</a:t>
            </a:r>
            <a:r>
              <a:rPr lang="en-US" altLang="ko-KR" sz="2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340768"/>
            <a:ext cx="7344816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ThreadFinishFlagEx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RandomThread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th</a:t>
            </a:r>
            <a:r>
              <a:rPr lang="en-US" altLang="ko-KR" sz="1800" dirty="0"/>
              <a:t>; //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레퍼런스</a:t>
            </a:r>
            <a:endParaRPr lang="ko-KR" altLang="en-US" sz="1800" dirty="0"/>
          </a:p>
          <a:p>
            <a:pPr defTabSz="180000"/>
            <a:r>
              <a:rPr lang="ko-KR" altLang="en-US" sz="1800" dirty="0"/>
              <a:t>	</a:t>
            </a:r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/>
              <a:t>public </a:t>
            </a:r>
            <a:r>
              <a:rPr lang="en-US" altLang="ko-KR" sz="1800" dirty="0" err="1"/>
              <a:t>ThreadFinishFlagEx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ThreadFinishFlagEx</a:t>
            </a:r>
            <a:r>
              <a:rPr lang="en-US" altLang="ko-KR" sz="1800" dirty="0"/>
              <a:t> </a:t>
            </a:r>
            <a:r>
              <a:rPr lang="ko-KR" altLang="en-US" sz="1800" dirty="0"/>
              <a:t>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(null);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c.addMouseListener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MouseAdapter</a:t>
            </a:r>
            <a:r>
              <a:rPr lang="en-US" altLang="ko-KR" sz="1800" b="1" dirty="0"/>
              <a:t>() {</a:t>
            </a:r>
          </a:p>
          <a:p>
            <a:pPr defTabSz="180000"/>
            <a:r>
              <a:rPr lang="en-US" altLang="ko-KR" sz="1800" dirty="0"/>
              <a:t>			@Override</a:t>
            </a:r>
            <a:endParaRPr lang="en-US" altLang="ko-KR" sz="1800" b="1" dirty="0"/>
          </a:p>
          <a:p>
            <a:pPr defTabSz="180000"/>
            <a:r>
              <a:rPr lang="ko-KR" altLang="en-US" sz="1800" b="1" dirty="0"/>
              <a:t>			</a:t>
            </a:r>
            <a:r>
              <a:rPr lang="en-US" altLang="ko-KR" sz="1800" b="1" dirty="0"/>
              <a:t>public void </a:t>
            </a:r>
            <a:r>
              <a:rPr lang="en-US" altLang="ko-KR" sz="1800" b="1" dirty="0" err="1"/>
              <a:t>mousePressed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MouseEvent</a:t>
            </a:r>
            <a:r>
              <a:rPr lang="en-US" altLang="ko-KR" sz="1800" b="1" dirty="0"/>
              <a:t> e) {</a:t>
            </a:r>
          </a:p>
          <a:p>
            <a:pPr defTabSz="180000"/>
            <a:r>
              <a:rPr lang="en-US" altLang="ko-KR" sz="1800" b="1" dirty="0"/>
              <a:t>				</a:t>
            </a:r>
            <a:r>
              <a:rPr lang="en-US" altLang="ko-KR" sz="1800" b="1" dirty="0" err="1"/>
              <a:t>th.finish</a:t>
            </a:r>
            <a:r>
              <a:rPr lang="en-US" altLang="ko-KR" sz="1800" b="1" dirty="0"/>
              <a:t>(); // </a:t>
            </a:r>
            <a:r>
              <a:rPr lang="en-US" altLang="ko-KR" sz="1800" b="1" dirty="0" err="1"/>
              <a:t>RandomThread</a:t>
            </a:r>
            <a:r>
              <a:rPr lang="en-US" altLang="ko-KR" sz="1800" b="1" dirty="0"/>
              <a:t>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종료 명령</a:t>
            </a:r>
          </a:p>
          <a:p>
            <a:pPr defTabSz="180000"/>
            <a:r>
              <a:rPr lang="ko-KR" altLang="en-US" sz="1800" b="1" dirty="0"/>
              <a:t>			</a:t>
            </a:r>
            <a:r>
              <a:rPr lang="en-US" altLang="ko-KR" sz="1800" b="1" dirty="0"/>
              <a:t>}</a:t>
            </a:r>
          </a:p>
          <a:p>
            <a:pPr defTabSz="180000"/>
            <a:r>
              <a:rPr lang="en-US" altLang="ko-KR" sz="1800" b="1" dirty="0"/>
              <a:t>		});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(300,200);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</p:txBody>
      </p:sp>
    </p:spTree>
    <p:extLst>
      <p:ext uri="{BB962C8B-B14F-4D97-AF65-F5344CB8AC3E}">
        <p14:creationId xmlns:p14="http://schemas.microsoft.com/office/powerpoint/2010/main" val="25233802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13-6 : f</a:t>
            </a:r>
            <a:r>
              <a:rPr lang="en-US" altLang="ko-KR" sz="3200" kern="1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lag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를 이용한 </a:t>
            </a:r>
            <a:r>
              <a:rPr lang="ko-KR" altLang="en-US" sz="32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스레드</a:t>
            </a:r>
            <a:r>
              <a:rPr lang="ko-KR" altLang="en-US" sz="32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강제 종료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(6/6</a:t>
            </a:r>
            <a:r>
              <a:rPr lang="en-US" altLang="ko-KR" sz="20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340768"/>
            <a:ext cx="7344816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th</a:t>
            </a:r>
            <a:r>
              <a:rPr lang="en-US" altLang="ko-KR" sz="1800" b="1" dirty="0"/>
              <a:t> = new </a:t>
            </a:r>
            <a:r>
              <a:rPr lang="en-US" altLang="ko-KR" sz="1800" b="1" dirty="0" err="1"/>
              <a:t>RandomThread</a:t>
            </a:r>
            <a:r>
              <a:rPr lang="en-US" altLang="ko-KR" sz="1800" b="1" dirty="0"/>
              <a:t>(c); //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생성		</a:t>
            </a:r>
          </a:p>
          <a:p>
            <a:pPr defTabSz="180000"/>
            <a:r>
              <a:rPr lang="ko-KR" altLang="en-US" sz="1800" b="1" dirty="0"/>
              <a:t>		</a:t>
            </a:r>
            <a:r>
              <a:rPr lang="en-US" altLang="ko-KR" sz="1800" b="1" dirty="0" err="1"/>
              <a:t>th.start</a:t>
            </a:r>
            <a:r>
              <a:rPr lang="en-US" altLang="ko-KR" sz="1800" b="1" dirty="0"/>
              <a:t>(); // </a:t>
            </a:r>
            <a:r>
              <a:rPr lang="ko-KR" altLang="en-US" sz="1800" b="1" dirty="0" err="1"/>
              <a:t>스레드</a:t>
            </a:r>
            <a:r>
              <a:rPr lang="ko-KR" altLang="en-US" sz="1800" b="1" dirty="0"/>
              <a:t> 동작시킴</a:t>
            </a:r>
          </a:p>
          <a:p>
            <a:pPr defTabSz="180000"/>
            <a:r>
              <a:rPr lang="ko-KR" altLang="en-US" sz="1800" dirty="0"/>
              <a:t>	</a:t>
            </a:r>
            <a:r>
              <a:rPr lang="en-US" altLang="ko-KR" sz="1800" dirty="0"/>
              <a:t>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ThreadFinishFlagEx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2616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생명 주기와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스레드</a:t>
            </a:r>
            <a:r>
              <a:rPr lang="ko-KR" altLang="en-US" dirty="0" smtClean="0">
                <a:solidFill>
                  <a:schemeClr val="accent2"/>
                </a:solidFill>
              </a:rPr>
              <a:t> 동기화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/>
              <a:t>wait(), notify(), </a:t>
            </a:r>
            <a:r>
              <a:rPr lang="en-US" altLang="ko-KR" dirty="0" err="1" smtClean="0"/>
              <a:t>notifyAll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33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스레드</a:t>
            </a:r>
            <a:r>
              <a:rPr lang="ko-KR" altLang="en-US" dirty="0">
                <a:solidFill>
                  <a:srgbClr val="000000"/>
                </a:solidFill>
              </a:rPr>
              <a:t> 동기화의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공유 데이터의 </a:t>
            </a:r>
            <a:r>
              <a:rPr lang="ko-KR" altLang="en-US" dirty="0" smtClean="0"/>
              <a:t>문제 </a:t>
            </a:r>
            <a:endParaRPr lang="en-US" altLang="ko-KR" dirty="0"/>
          </a:p>
          <a:p>
            <a:pPr lvl="1"/>
            <a:r>
              <a:rPr lang="ko-KR" altLang="en-US" dirty="0"/>
              <a:t>다수의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데이터에 동시에 접근하면</a:t>
            </a:r>
            <a:r>
              <a:rPr lang="en-US" altLang="ko-KR" dirty="0"/>
              <a:t>, </a:t>
            </a:r>
            <a:r>
              <a:rPr lang="ko-KR" altLang="en-US" dirty="0"/>
              <a:t>공유 데이터의 값에 예상치 못한 결과가 발생할</a:t>
            </a:r>
            <a:r>
              <a:rPr lang="en-US" altLang="ko-KR" dirty="0"/>
              <a:t> </a:t>
            </a:r>
            <a:r>
              <a:rPr lang="ko-KR" altLang="en-US" dirty="0"/>
              <a:t>수 있음</a:t>
            </a:r>
            <a:endParaRPr lang="en-US" altLang="ko-KR" dirty="0"/>
          </a:p>
          <a:p>
            <a:pPr lvl="1"/>
            <a:r>
              <a:rPr lang="ko-KR" altLang="en-US" dirty="0"/>
              <a:t>예를 들면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하나의 프린터를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ko-KR" altLang="en-US" dirty="0" smtClean="0"/>
              <a:t>동시에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/>
              <a:t>공유 </a:t>
            </a:r>
            <a:r>
              <a:rPr lang="ko-KR" altLang="en-US" dirty="0" err="1"/>
              <a:t>집계판에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ko-KR" altLang="en-US" dirty="0" err="1"/>
              <a:t>스레드가</a:t>
            </a:r>
            <a:r>
              <a:rPr lang="ko-KR" altLang="en-US" dirty="0"/>
              <a:t> 동시에</a:t>
            </a:r>
            <a:r>
              <a:rPr lang="en-US" altLang="ko-KR" dirty="0"/>
              <a:t> </a:t>
            </a:r>
            <a:r>
              <a:rPr lang="ko-KR" altLang="en-US" dirty="0" smtClean="0"/>
              <a:t>접근할 </a:t>
            </a:r>
            <a:r>
              <a:rPr lang="ko-KR" altLang="en-US" dirty="0"/>
              <a:t>때</a:t>
            </a:r>
            <a:endParaRPr lang="en-US" altLang="ko-KR" dirty="0"/>
          </a:p>
          <a:p>
            <a:r>
              <a:rPr lang="ko-KR" altLang="en-US" dirty="0"/>
              <a:t>위와 같은 문제를 해결하려면 </a:t>
            </a:r>
            <a:r>
              <a:rPr lang="ko-KR" altLang="en-US" dirty="0" err="1"/>
              <a:t>스레드</a:t>
            </a:r>
            <a:r>
              <a:rPr lang="ko-KR" altLang="en-US" dirty="0"/>
              <a:t> 동기화가 필요함</a:t>
            </a:r>
            <a:endParaRPr lang="en-US" altLang="ko-KR" dirty="0"/>
          </a:p>
          <a:p>
            <a:pPr lvl="1"/>
            <a:r>
              <a:rPr lang="en-US" altLang="ko-KR" dirty="0"/>
              <a:t>Thread </a:t>
            </a:r>
            <a:r>
              <a:rPr lang="en-US" altLang="ko-KR" dirty="0" smtClean="0"/>
              <a:t>synchronization</a:t>
            </a:r>
            <a:r>
              <a:rPr lang="ko-KR" altLang="en-US" dirty="0"/>
              <a:t>란 다수의 </a:t>
            </a:r>
            <a:r>
              <a:rPr lang="ko-KR" altLang="en-US" dirty="0" err="1"/>
              <a:t>스레드들이</a:t>
            </a:r>
            <a:r>
              <a:rPr lang="ko-KR" altLang="en-US" dirty="0"/>
              <a:t> 공유 데이터를 배타적이고 독점적으로 접근하기 위해 상호 협력하는 것을 말함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6921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900" dirty="0"/>
              <a:t>하나의 프린터를 </a:t>
            </a:r>
            <a:r>
              <a:rPr lang="en-US" altLang="ko-KR" sz="2900" dirty="0" smtClean="0"/>
              <a:t>2</a:t>
            </a:r>
            <a:r>
              <a:rPr lang="ko-KR" altLang="en-US" sz="2900" dirty="0" smtClean="0"/>
              <a:t> </a:t>
            </a:r>
            <a:r>
              <a:rPr lang="ko-KR" altLang="en-US" sz="2900" dirty="0" err="1"/>
              <a:t>스레드가</a:t>
            </a:r>
            <a:r>
              <a:rPr lang="ko-KR" altLang="en-US" sz="2900" dirty="0"/>
              <a:t> 동시에 접근할 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8" y="1253896"/>
            <a:ext cx="4324853" cy="55594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3105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err="1"/>
              <a:t>테트리스</a:t>
            </a:r>
            <a:r>
              <a:rPr lang="ko-KR" altLang="en-US" sz="3000" dirty="0"/>
              <a:t> 프로그램을 구성하는 </a:t>
            </a:r>
            <a:r>
              <a:rPr lang="ko-KR" altLang="en-US" sz="3000" dirty="0" err="1"/>
              <a:t>스레드들</a:t>
            </a:r>
            <a:r>
              <a:rPr lang="en-US" altLang="ko-KR" sz="1800" dirty="0"/>
              <a:t>(1/2)</a:t>
            </a:r>
            <a:endParaRPr lang="ko-KR" altLang="en-US" sz="3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340769"/>
            <a:ext cx="6527248" cy="49918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38800" y="3717032"/>
            <a:ext cx="115212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864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/>
              <a:t>공유 </a:t>
            </a:r>
            <a:r>
              <a:rPr lang="ko-KR" altLang="en-US" sz="3000" dirty="0" err="1"/>
              <a:t>집계판에</a:t>
            </a:r>
            <a:r>
              <a:rPr lang="ko-KR" altLang="en-US" sz="3000" dirty="0"/>
              <a:t> </a:t>
            </a:r>
            <a:r>
              <a:rPr lang="en-US" altLang="ko-KR" sz="3000" dirty="0" smtClean="0"/>
              <a:t>2</a:t>
            </a:r>
            <a:r>
              <a:rPr lang="ko-KR" altLang="en-US" sz="3000" dirty="0" smtClean="0"/>
              <a:t> </a:t>
            </a:r>
            <a:r>
              <a:rPr lang="ko-KR" altLang="en-US" sz="3000" dirty="0" err="1"/>
              <a:t>스레드가</a:t>
            </a:r>
            <a:r>
              <a:rPr lang="ko-KR" altLang="en-US" sz="3000" dirty="0"/>
              <a:t> 동시에 접근할 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340768"/>
            <a:ext cx="4620132" cy="479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1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순차화에 의한 </a:t>
            </a:r>
            <a:r>
              <a:rPr lang="ko-KR" altLang="en-US" dirty="0" err="1"/>
              <a:t>스레드</a:t>
            </a:r>
            <a:r>
              <a:rPr lang="ko-KR" altLang="en-US" dirty="0"/>
              <a:t> 동기화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동기화를 위한 방법들 중 하나로</a:t>
            </a:r>
            <a:r>
              <a:rPr lang="en-US" altLang="ko-KR" dirty="0"/>
              <a:t>, </a:t>
            </a:r>
            <a:r>
              <a:rPr lang="ko-KR" altLang="en-US" dirty="0" err="1"/>
              <a:t>스레드들이</a:t>
            </a:r>
            <a:r>
              <a:rPr lang="ko-KR" altLang="en-US" dirty="0"/>
              <a:t> 공유 데이터를 순차대로 이용하도록 함</a:t>
            </a:r>
            <a:endParaRPr lang="en-US" altLang="ko-KR" dirty="0"/>
          </a:p>
          <a:p>
            <a:pPr lvl="1"/>
            <a:r>
              <a:rPr lang="ko-KR" altLang="en-US" dirty="0"/>
              <a:t>즉 공유 데이터에 </a:t>
            </a:r>
            <a:r>
              <a:rPr lang="ko-KR" altLang="en-US" dirty="0" smtClean="0"/>
              <a:t>동시에 접근하는 </a:t>
            </a:r>
            <a:r>
              <a:rPr lang="ko-KR" altLang="en-US" dirty="0"/>
              <a:t>모든 </a:t>
            </a:r>
            <a:r>
              <a:rPr lang="ko-KR" altLang="en-US" dirty="0" err="1"/>
              <a:t>스레드들을</a:t>
            </a:r>
            <a:r>
              <a:rPr lang="ko-KR" altLang="en-US" dirty="0"/>
              <a:t> 한 줄로 세워</a:t>
            </a:r>
            <a:r>
              <a:rPr lang="en-US" altLang="ko-KR" dirty="0"/>
              <a:t>, </a:t>
            </a:r>
            <a:r>
              <a:rPr lang="ko-KR" altLang="en-US" dirty="0"/>
              <a:t>한 </a:t>
            </a:r>
            <a:r>
              <a:rPr lang="ko-KR" altLang="en-US" dirty="0" err="1"/>
              <a:t>스레드가</a:t>
            </a:r>
            <a:r>
              <a:rPr lang="ko-KR" altLang="en-US" dirty="0"/>
              <a:t> 공유 데이터에 대한 작업을 끝낼 때까지 다른 </a:t>
            </a:r>
            <a:r>
              <a:rPr lang="ko-KR" altLang="en-US" dirty="0" err="1"/>
              <a:t>스레드는</a:t>
            </a:r>
            <a:r>
              <a:rPr lang="ko-KR" altLang="en-US" dirty="0"/>
              <a:t> 대기하도록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529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>
                <a:solidFill>
                  <a:srgbClr val="000000"/>
                </a:solidFill>
              </a:rPr>
              <a:t>하나의 프린터를 </a:t>
            </a:r>
            <a:r>
              <a:rPr lang="en-US" altLang="ko-KR" sz="3000" dirty="0" smtClean="0">
                <a:solidFill>
                  <a:srgbClr val="000000"/>
                </a:solidFill>
              </a:rPr>
              <a:t>2</a:t>
            </a:r>
            <a:r>
              <a:rPr lang="ko-KR" altLang="en-US" sz="3000" dirty="0" smtClean="0">
                <a:solidFill>
                  <a:srgbClr val="000000"/>
                </a:solidFill>
              </a:rPr>
              <a:t> </a:t>
            </a:r>
            <a:r>
              <a:rPr lang="ko-KR" altLang="en-US" sz="3000" dirty="0" err="1">
                <a:solidFill>
                  <a:srgbClr val="000000"/>
                </a:solidFill>
              </a:rPr>
              <a:t>스레드가</a:t>
            </a:r>
            <a:r>
              <a:rPr lang="ko-KR" altLang="en-US" sz="3000" dirty="0">
                <a:solidFill>
                  <a:srgbClr val="000000"/>
                </a:solidFill>
              </a:rPr>
              <a:t> 순차대로 이용</a:t>
            </a:r>
            <a:endParaRPr lang="ko-KR" altLang="en-US" sz="3000" dirty="0"/>
          </a:p>
        </p:txBody>
      </p:sp>
      <p:sp>
        <p:nvSpPr>
          <p:cNvPr id="26" name="TextBox 25"/>
          <p:cNvSpPr txBox="1"/>
          <p:nvPr/>
        </p:nvSpPr>
        <p:spPr>
          <a:xfrm>
            <a:off x="1631416" y="1742019"/>
            <a:ext cx="425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한 </a:t>
            </a:r>
            <a:r>
              <a:rPr lang="ko-KR" altLang="en-US" sz="2000" dirty="0" err="1"/>
              <a:t>스레드의</a:t>
            </a:r>
            <a:r>
              <a:rPr lang="ko-KR" altLang="en-US" sz="2000" dirty="0"/>
              <a:t> 출력이 끝날 때까지 대기함으로써 </a:t>
            </a:r>
            <a:r>
              <a:rPr lang="ko-KR" altLang="en-US" sz="2000" b="1" dirty="0"/>
              <a:t>정상 출력 가능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14" y="1196752"/>
            <a:ext cx="3830611" cy="562973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46001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공유 </a:t>
            </a:r>
            <a:r>
              <a:rPr lang="ko-KR" altLang="en-US" sz="3200" dirty="0" err="1">
                <a:solidFill>
                  <a:srgbClr val="000000"/>
                </a:solidFill>
              </a:rPr>
              <a:t>집계판을</a:t>
            </a:r>
            <a:r>
              <a:rPr lang="ko-KR" altLang="en-US" sz="3200" dirty="0">
                <a:solidFill>
                  <a:srgbClr val="000000"/>
                </a:solidFill>
              </a:rPr>
              <a:t> </a:t>
            </a:r>
            <a:r>
              <a:rPr lang="en-US" altLang="ko-KR" sz="3200" dirty="0" smtClean="0">
                <a:solidFill>
                  <a:srgbClr val="000000"/>
                </a:solidFill>
              </a:rPr>
              <a:t>2</a:t>
            </a:r>
            <a:r>
              <a:rPr lang="ko-KR" altLang="en-US" sz="3200" dirty="0" smtClean="0">
                <a:solidFill>
                  <a:srgbClr val="000000"/>
                </a:solidFill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</a:rPr>
              <a:t>스레드가</a:t>
            </a:r>
            <a:r>
              <a:rPr lang="ko-KR" altLang="en-US" sz="3200" dirty="0">
                <a:solidFill>
                  <a:srgbClr val="000000"/>
                </a:solidFill>
              </a:rPr>
              <a:t> 순차대로 이용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484785"/>
            <a:ext cx="5563138" cy="47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51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ko-KR" altLang="en-US" dirty="0" smtClean="0"/>
              <a:t>동기화를 위한 자바의 장치들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키워드</a:t>
            </a:r>
          </a:p>
          <a:p>
            <a:r>
              <a:rPr lang="en-US" altLang="ko-KR" dirty="0" smtClean="0"/>
              <a:t>wait()-notify()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2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synchronized </a:t>
            </a:r>
            <a:r>
              <a:rPr lang="ko-KR" altLang="en-US" dirty="0"/>
              <a:t>블록</a:t>
            </a:r>
            <a:r>
              <a:rPr lang="en-US" altLang="ko-KR" sz="2400" dirty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synchronized</a:t>
            </a:r>
            <a:r>
              <a:rPr lang="ko-KR" altLang="en-US" dirty="0"/>
              <a:t> 블록은 </a:t>
            </a:r>
            <a:r>
              <a:rPr lang="ko-KR" altLang="en-US" dirty="0" err="1"/>
              <a:t>스레드가</a:t>
            </a:r>
            <a:r>
              <a:rPr lang="ko-KR" altLang="en-US" dirty="0"/>
              <a:t> 독점 실행해야 하는 코드</a:t>
            </a:r>
            <a:r>
              <a:rPr lang="en-US" altLang="ko-KR" dirty="0"/>
              <a:t> </a:t>
            </a:r>
            <a:r>
              <a:rPr lang="ko-KR" altLang="en-US" dirty="0"/>
              <a:t>블록 즉 임계 영역을  나타냄</a:t>
            </a:r>
            <a:endParaRPr lang="en-US" altLang="ko-KR" dirty="0"/>
          </a:p>
          <a:p>
            <a:pPr lvl="1"/>
            <a:r>
              <a:rPr lang="ko-KR" altLang="en-US" dirty="0"/>
              <a:t>임계 영역이란 공유 데이터를 배타적이고 독점적으로 다루어야 </a:t>
            </a:r>
            <a:r>
              <a:rPr lang="ko-KR" altLang="en-US" dirty="0" smtClean="0"/>
              <a:t>할 코드 블록</a:t>
            </a:r>
            <a:endParaRPr lang="ko-KR" altLang="en-US" dirty="0"/>
          </a:p>
          <a:p>
            <a:r>
              <a:rPr lang="en-US" altLang="ko-KR" dirty="0"/>
              <a:t>synchronized</a:t>
            </a:r>
            <a:r>
              <a:rPr lang="ko-KR" altLang="en-US" dirty="0"/>
              <a:t> 키워드</a:t>
            </a:r>
            <a:endParaRPr lang="en-US" altLang="ko-KR" dirty="0"/>
          </a:p>
          <a:p>
            <a:pPr lvl="1"/>
            <a:r>
              <a:rPr lang="en-US" altLang="ko-KR" dirty="0"/>
              <a:t>synchronized</a:t>
            </a:r>
            <a:r>
              <a:rPr lang="ko-KR" altLang="en-US" dirty="0"/>
              <a:t> 블록을 표시하는 키워드로</a:t>
            </a:r>
            <a:r>
              <a:rPr lang="en-US" altLang="ko-KR" dirty="0"/>
              <a:t>, </a:t>
            </a:r>
            <a:r>
              <a:rPr lang="ko-KR" altLang="en-US" dirty="0"/>
              <a:t>순차화에 의한 </a:t>
            </a:r>
            <a:r>
              <a:rPr lang="ko-KR" altLang="en-US" dirty="0" err="1"/>
              <a:t>스레드</a:t>
            </a:r>
            <a:r>
              <a:rPr lang="ko-KR" altLang="en-US" dirty="0"/>
              <a:t> 동기화를 구현할 때 사용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0800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synchronized </a:t>
            </a:r>
            <a:r>
              <a:rPr lang="ko-KR" altLang="en-US" dirty="0"/>
              <a:t>블록</a:t>
            </a:r>
            <a:r>
              <a:rPr lang="en-US" altLang="ko-KR" sz="2400" dirty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synchronized</a:t>
            </a:r>
            <a:r>
              <a:rPr lang="ko-KR" altLang="en-US" dirty="0"/>
              <a:t> 블록은 </a:t>
            </a:r>
            <a:r>
              <a:rPr lang="ko-KR" altLang="en-US" dirty="0" err="1"/>
              <a:t>메소드</a:t>
            </a:r>
            <a:r>
              <a:rPr lang="ko-KR" altLang="en-US" dirty="0"/>
              <a:t> 전체 혹은 특정 코드 블록에 지정할 수 있음</a:t>
            </a:r>
            <a:endParaRPr lang="en-US" altLang="ko-KR" dirty="0"/>
          </a:p>
          <a:p>
            <a:pPr lvl="1"/>
            <a:r>
              <a:rPr lang="en-US" altLang="ko-KR" dirty="0"/>
              <a:t>synchronized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전체가 </a:t>
            </a:r>
            <a:r>
              <a:rPr lang="en-US" altLang="ko-KR" dirty="0"/>
              <a:t>synchronized</a:t>
            </a:r>
            <a:r>
              <a:rPr lang="ko-KR" altLang="en-US" dirty="0"/>
              <a:t> 블록으로 지정된 </a:t>
            </a:r>
            <a:r>
              <a:rPr lang="ko-KR" altLang="en-US" dirty="0" smtClean="0"/>
              <a:t>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1664" y="2924944"/>
            <a:ext cx="2669962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800" b="1" dirty="0">
                <a:solidFill>
                  <a:srgbClr val="FF0000"/>
                </a:solidFill>
              </a:rPr>
              <a:t>synchronized </a:t>
            </a:r>
            <a:r>
              <a:rPr lang="en-US" altLang="ko-KR" sz="1800" dirty="0"/>
              <a:t>void add() {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n = </a:t>
            </a:r>
            <a:r>
              <a:rPr lang="en-US" altLang="ko-KR" sz="1800" dirty="0" err="1"/>
              <a:t>getCurrentSum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n+=10;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 err="1"/>
              <a:t>setCurrentSum</a:t>
            </a:r>
            <a:r>
              <a:rPr lang="en-US" altLang="ko-KR" sz="1800" dirty="0"/>
              <a:t>(n);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08991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synchronized </a:t>
            </a:r>
            <a:r>
              <a:rPr lang="ko-KR" altLang="en-US" dirty="0" smtClean="0"/>
              <a:t>블록</a:t>
            </a:r>
            <a:r>
              <a:rPr lang="en-US" altLang="ko-KR" sz="2400" dirty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5560" y="1412776"/>
            <a:ext cx="8153400" cy="27587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synchronized </a:t>
            </a:r>
            <a:r>
              <a:rPr lang="ko-KR" altLang="en-US" dirty="0"/>
              <a:t>코드 블록</a:t>
            </a:r>
          </a:p>
          <a:p>
            <a:pPr lvl="2"/>
            <a:r>
              <a:rPr lang="ko-KR" altLang="en-US" dirty="0" smtClean="0"/>
              <a:t>특정 </a:t>
            </a:r>
            <a:r>
              <a:rPr lang="ko-KR" altLang="en-US" dirty="0"/>
              <a:t>코드 </a:t>
            </a:r>
            <a:r>
              <a:rPr lang="ko-KR" altLang="en-US" dirty="0" smtClean="0"/>
              <a:t>블록이 </a:t>
            </a:r>
            <a:r>
              <a:rPr lang="en-US" altLang="ko-KR" dirty="0"/>
              <a:t>synchronized</a:t>
            </a:r>
            <a:r>
              <a:rPr lang="ko-KR" altLang="en-US" dirty="0"/>
              <a:t> </a:t>
            </a:r>
            <a:r>
              <a:rPr lang="ko-KR" altLang="en-US" dirty="0" smtClean="0"/>
              <a:t>블록으로 지정된 것으로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경우 </a:t>
            </a:r>
            <a:r>
              <a:rPr lang="ko-KR" altLang="en-US" dirty="0" err="1" smtClean="0"/>
              <a:t>락</a:t>
            </a:r>
            <a:r>
              <a:rPr lang="en-US" altLang="ko-KR" dirty="0" smtClean="0"/>
              <a:t>(lock)</a:t>
            </a:r>
            <a:r>
              <a:rPr lang="ko-KR" altLang="en-US" dirty="0" smtClean="0"/>
              <a:t>과 연계될 객체를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인자로 주어야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보통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를 주면 무난하지만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다른 객체의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사용해도 무방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151785" y="3219942"/>
            <a:ext cx="4158941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/>
              <a:t>void execute() {</a:t>
            </a:r>
          </a:p>
          <a:p>
            <a:pPr defTabSz="180000"/>
            <a:r>
              <a:rPr lang="en-US" altLang="ko-KR" sz="1800" dirty="0"/>
              <a:t>	// </a:t>
            </a:r>
            <a:r>
              <a:rPr lang="ko-KR" altLang="en-US" sz="1800" dirty="0"/>
              <a:t>다른</a:t>
            </a:r>
            <a:r>
              <a:rPr lang="en-US" altLang="ko-KR" sz="1800" dirty="0"/>
              <a:t> </a:t>
            </a:r>
            <a:r>
              <a:rPr lang="ko-KR" altLang="en-US" sz="1800" dirty="0"/>
              <a:t>코드들 </a:t>
            </a:r>
            <a:endParaRPr lang="en-US" altLang="ko-KR" sz="1800" dirty="0"/>
          </a:p>
          <a:p>
            <a:pPr defTabSz="180000"/>
            <a:r>
              <a:rPr lang="en-US" altLang="ko-KR" sz="1800" b="1" dirty="0">
                <a:solidFill>
                  <a:srgbClr val="FF0000"/>
                </a:solidFill>
              </a:rPr>
              <a:t>	synchronized(this) </a:t>
            </a:r>
            <a:r>
              <a:rPr lang="en-US" altLang="ko-KR" sz="1800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n = </a:t>
            </a:r>
            <a:r>
              <a:rPr lang="en-US" altLang="ko-KR" sz="1800" dirty="0" err="1"/>
              <a:t>getCurrentSum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n+=10;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setCurrentSum</a:t>
            </a:r>
            <a:r>
              <a:rPr lang="en-US" altLang="ko-KR" sz="1800" dirty="0"/>
              <a:t>(n);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dirty="0">
                <a:solidFill>
                  <a:srgbClr val="FF0000"/>
                </a:solidFill>
              </a:rPr>
              <a:t>}</a:t>
            </a:r>
          </a:p>
          <a:p>
            <a:pPr defTabSz="180000"/>
            <a:r>
              <a:rPr lang="en-US" altLang="ko-KR" sz="1800" dirty="0"/>
              <a:t>	// </a:t>
            </a:r>
            <a:r>
              <a:rPr lang="ko-KR" altLang="en-US" sz="1800" dirty="0"/>
              <a:t>다른 코드들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5408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synchronized </a:t>
            </a:r>
            <a:r>
              <a:rPr lang="ko-KR" altLang="en-US" dirty="0" smtClean="0">
                <a:solidFill>
                  <a:srgbClr val="000000"/>
                </a:solidFill>
              </a:rPr>
              <a:t>블록</a:t>
            </a:r>
            <a:r>
              <a:rPr lang="en-US" altLang="ko-KR" sz="2400" dirty="0">
                <a:solidFill>
                  <a:srgbClr val="000000"/>
                </a:solidFill>
              </a:rPr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컴파일러는 </a:t>
            </a:r>
            <a:r>
              <a:rPr lang="en-US" altLang="ko-KR" dirty="0" smtClean="0"/>
              <a:t>synchronized </a:t>
            </a:r>
            <a:r>
              <a:rPr lang="ko-KR" altLang="en-US" dirty="0" smtClean="0"/>
              <a:t>블록에 대해 다음 처리가 이루어지도록 함</a:t>
            </a:r>
            <a:endParaRPr lang="en-US" altLang="ko-KR" dirty="0"/>
          </a:p>
          <a:p>
            <a:pPr lvl="1"/>
            <a:r>
              <a:rPr lang="ko-KR" altLang="en-US" dirty="0" smtClean="0"/>
              <a:t>블록에 진입할 때 </a:t>
            </a:r>
            <a:r>
              <a:rPr lang="ko-KR" altLang="en-US" dirty="0" err="1" smtClean="0"/>
              <a:t>락</a:t>
            </a:r>
            <a:r>
              <a:rPr lang="en-US" altLang="ko-KR" dirty="0" smtClean="0"/>
              <a:t>(lock)</a:t>
            </a:r>
            <a:r>
              <a:rPr lang="ko-KR" altLang="en-US" dirty="0" smtClean="0"/>
              <a:t>을 잠금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이는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소유하지 못한 다른 스레드를 대기하도록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마치 </a:t>
            </a:r>
            <a:r>
              <a:rPr lang="ko-KR" altLang="en-US" dirty="0" err="1" smtClean="0"/>
              <a:t>공유집계판에</a:t>
            </a:r>
            <a:r>
              <a:rPr lang="ko-KR" altLang="en-US" dirty="0" smtClean="0"/>
              <a:t> 들어갈 때 문을 잠그는 것과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빠져나올 때는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해제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이는 대기하고 있는 다른 스레드가  임계 영역에 진입하도록 함</a:t>
            </a:r>
            <a:endParaRPr lang="en-US" altLang="ko-KR" dirty="0" smtClean="0"/>
          </a:p>
          <a:p>
            <a:pPr lvl="2"/>
            <a:r>
              <a:rPr lang="ko-KR" altLang="en-US" dirty="0"/>
              <a:t>마치 </a:t>
            </a:r>
            <a:r>
              <a:rPr lang="ko-KR" altLang="en-US" dirty="0" err="1" smtClean="0"/>
              <a:t>공유집계판에서</a:t>
            </a:r>
            <a:r>
              <a:rPr lang="ko-KR" altLang="en-US" dirty="0" smtClean="0"/>
              <a:t> 나올 때 잠근 문을 해제하는 </a:t>
            </a:r>
            <a:r>
              <a:rPr lang="ko-KR" altLang="en-US" dirty="0"/>
              <a:t>것과 유사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552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synchronized </a:t>
            </a:r>
            <a:r>
              <a:rPr lang="ko-KR" altLang="en-US" dirty="0" smtClean="0">
                <a:solidFill>
                  <a:schemeClr val="accent2"/>
                </a:solidFill>
              </a:rPr>
              <a:t>사용 예 </a:t>
            </a:r>
            <a:r>
              <a:rPr lang="en-US" altLang="ko-KR" dirty="0" smtClean="0">
                <a:solidFill>
                  <a:schemeClr val="accent2"/>
                </a:solidFill>
              </a:rPr>
              <a:t>: </a:t>
            </a:r>
            <a:r>
              <a:rPr lang="ko-KR" altLang="en-US" dirty="0" smtClean="0">
                <a:solidFill>
                  <a:schemeClr val="accent2"/>
                </a:solidFill>
              </a:rPr>
              <a:t>공유 </a:t>
            </a:r>
            <a:r>
              <a:rPr lang="ko-KR" altLang="en-US" dirty="0" err="1" smtClean="0">
                <a:solidFill>
                  <a:schemeClr val="accent2"/>
                </a:solidFill>
              </a:rPr>
              <a:t>집계판</a:t>
            </a:r>
            <a:r>
              <a:rPr lang="en-US" altLang="ko-KR" sz="2400" dirty="0">
                <a:solidFill>
                  <a:schemeClr val="accent2"/>
                </a:solidFill>
              </a:rPr>
              <a:t>(1/4)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0016" y="5042119"/>
            <a:ext cx="3281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/>
              <a:t>kitae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hyosoo</a:t>
            </a:r>
            <a:r>
              <a:rPr lang="ko-KR" altLang="en-US" sz="1800" dirty="0"/>
              <a:t>가 각각 </a:t>
            </a:r>
            <a:endParaRPr lang="en-US" altLang="ko-KR" sz="1800" dirty="0"/>
          </a:p>
          <a:p>
            <a:r>
              <a:rPr lang="en-US" altLang="ko-KR" sz="1800" dirty="0"/>
              <a:t>10</a:t>
            </a:r>
            <a:r>
              <a:rPr lang="ko-KR" altLang="en-US" sz="1800" dirty="0"/>
              <a:t>번씩 </a:t>
            </a:r>
            <a:r>
              <a:rPr lang="en-US" altLang="ko-KR" sz="1800" dirty="0"/>
              <a:t>add()</a:t>
            </a:r>
            <a:r>
              <a:rPr lang="ko-KR" altLang="en-US" sz="1800" dirty="0"/>
              <a:t>를 호출</a:t>
            </a:r>
            <a:r>
              <a:rPr lang="en-US" altLang="ko-KR" sz="1800" dirty="0"/>
              <a:t>,</a:t>
            </a:r>
          </a:p>
          <a:p>
            <a:r>
              <a:rPr lang="ko-KR" altLang="en-US" sz="1800" dirty="0"/>
              <a:t>동기화가 잘 이루어져서</a:t>
            </a:r>
            <a:endParaRPr lang="en-US" altLang="ko-KR" sz="1800" dirty="0"/>
          </a:p>
          <a:p>
            <a:r>
              <a:rPr lang="ko-KR" altLang="en-US" sz="1800" dirty="0"/>
              <a:t>최종 누적 점수 </a:t>
            </a:r>
            <a:r>
              <a:rPr lang="en-US" altLang="ko-KR" sz="1800" dirty="0"/>
              <a:t>sum</a:t>
            </a:r>
            <a:r>
              <a:rPr lang="ko-KR" altLang="en-US" sz="1800" dirty="0"/>
              <a:t>이 </a:t>
            </a:r>
            <a:r>
              <a:rPr lang="en-US" altLang="ko-KR" sz="1800" dirty="0"/>
              <a:t>200</a:t>
            </a:r>
            <a:r>
              <a:rPr lang="ko-KR" altLang="en-US" sz="1800" dirty="0"/>
              <a:t>이 됨</a:t>
            </a:r>
            <a:endParaRPr lang="en-US" altLang="ko-KR" sz="1800" dirty="0"/>
          </a:p>
        </p:txBody>
      </p:sp>
      <p:sp>
        <p:nvSpPr>
          <p:cNvPr id="7" name="직사각형 6"/>
          <p:cNvSpPr/>
          <p:nvPr/>
        </p:nvSpPr>
        <p:spPr>
          <a:xfrm>
            <a:off x="3719737" y="1225689"/>
            <a:ext cx="2146399" cy="50167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kitae</a:t>
            </a:r>
            <a:r>
              <a:rPr lang="en-US" altLang="ko-KR" sz="1600" dirty="0"/>
              <a:t> : 10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20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30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40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50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60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70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80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90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100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110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120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130</a:t>
            </a:r>
          </a:p>
          <a:p>
            <a:r>
              <a:rPr lang="en-US" altLang="ko-KR" sz="1600" dirty="0" err="1"/>
              <a:t>hyosoo</a:t>
            </a:r>
            <a:r>
              <a:rPr lang="en-US" altLang="ko-KR" sz="1600" dirty="0"/>
              <a:t> : 140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150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160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170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180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190</a:t>
            </a:r>
          </a:p>
          <a:p>
            <a:r>
              <a:rPr lang="en-US" altLang="ko-KR" sz="1600" dirty="0" err="1"/>
              <a:t>kitae</a:t>
            </a:r>
            <a:r>
              <a:rPr lang="en-US" altLang="ko-KR" sz="1600" dirty="0"/>
              <a:t> : 200</a:t>
            </a:r>
          </a:p>
        </p:txBody>
      </p:sp>
    </p:spTree>
    <p:extLst>
      <p:ext uri="{BB962C8B-B14F-4D97-AF65-F5344CB8AC3E}">
        <p14:creationId xmlns:p14="http://schemas.microsoft.com/office/powerpoint/2010/main" val="427514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dirty="0" err="1">
                <a:solidFill>
                  <a:srgbClr val="000000"/>
                </a:solidFill>
              </a:rPr>
              <a:t>테트리스</a:t>
            </a:r>
            <a:r>
              <a:rPr lang="ko-KR" altLang="en-US" sz="3000" dirty="0">
                <a:solidFill>
                  <a:srgbClr val="000000"/>
                </a:solidFill>
              </a:rPr>
              <a:t> 프로그램을 구성하는 </a:t>
            </a:r>
            <a:r>
              <a:rPr lang="ko-KR" altLang="en-US" sz="3000" dirty="0" err="1">
                <a:solidFill>
                  <a:srgbClr val="000000"/>
                </a:solidFill>
              </a:rPr>
              <a:t>스레드들</a:t>
            </a:r>
            <a:r>
              <a:rPr lang="en-US" altLang="ko-KR" sz="18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개의 </a:t>
            </a:r>
            <a:r>
              <a:rPr lang="ko-KR" altLang="en-US" dirty="0" err="1"/>
              <a:t>스레드들은</a:t>
            </a:r>
            <a:r>
              <a:rPr lang="ko-KR" altLang="en-US" dirty="0"/>
              <a:t> 프로그램이 </a:t>
            </a:r>
            <a:r>
              <a:rPr lang="ko-KR" altLang="en-US" dirty="0" smtClean="0"/>
              <a:t>시작될 때 생성되어 </a:t>
            </a:r>
            <a:r>
              <a:rPr lang="ko-KR" altLang="en-US" dirty="0" err="1" smtClean="0"/>
              <a:t>번갈아가면서</a:t>
            </a:r>
            <a:r>
              <a:rPr lang="ko-KR" altLang="en-US" dirty="0" smtClean="0"/>
              <a:t> 실행됨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/>
              <a:t>JVM</a:t>
            </a:r>
            <a:r>
              <a:rPr lang="ko-KR" altLang="en-US" dirty="0"/>
              <a:t>이 스레드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ko-KR" altLang="en-US" dirty="0" smtClean="0"/>
              <a:t>선택하면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오디오 재생 코드가 실행됨</a:t>
            </a:r>
            <a:endParaRPr lang="en-US" altLang="ko-KR" dirty="0" smtClean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en-US" altLang="ko-KR" dirty="0"/>
              <a:t>A</a:t>
            </a:r>
            <a:r>
              <a:rPr lang="ko-KR" altLang="en-US" dirty="0"/>
              <a:t>를 일시 </a:t>
            </a:r>
            <a:r>
              <a:rPr lang="ko-KR" altLang="en-US" dirty="0" smtClean="0"/>
              <a:t>중단하고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ko-KR" altLang="en-US" dirty="0" smtClean="0"/>
              <a:t>선택하면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블록을 아래로 움직이는 코드가 실행됨</a:t>
            </a:r>
            <a:endParaRPr lang="en-US" altLang="ko-KR" dirty="0" smtClean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</a:t>
            </a:r>
            <a:r>
              <a:rPr lang="ko-KR" altLang="en-US" dirty="0"/>
              <a:t>일시 </a:t>
            </a:r>
            <a:r>
              <a:rPr lang="ko-KR" altLang="en-US" dirty="0" smtClean="0"/>
              <a:t>중단하고</a:t>
            </a:r>
            <a:r>
              <a:rPr lang="en-US" altLang="ko-KR" dirty="0" smtClean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en-US" altLang="ko-KR" dirty="0" smtClean="0"/>
              <a:t>C</a:t>
            </a:r>
            <a:r>
              <a:rPr lang="ko-KR" altLang="en-US" dirty="0" smtClean="0"/>
              <a:t>를 선택하면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키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입력을 받아 블록의 방향을 바꾸는 코드가 실행됨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449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사용 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공유 </a:t>
            </a:r>
            <a:r>
              <a:rPr lang="ko-KR" altLang="en-US" dirty="0" err="1" smtClean="0"/>
              <a:t>집계판</a:t>
            </a:r>
            <a:r>
              <a:rPr lang="en-US" altLang="ko-KR" sz="2400" dirty="0"/>
              <a:t>(2/4)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89596" y="1320467"/>
            <a:ext cx="71747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SharedBoard</a:t>
            </a:r>
            <a:r>
              <a:rPr lang="en-US" altLang="ko-KR" sz="1800" dirty="0"/>
              <a:t> { //</a:t>
            </a:r>
            <a:r>
              <a:rPr lang="ko-KR" altLang="en-US" sz="1800" dirty="0" err="1"/>
              <a:t>집계판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sum = 0; // </a:t>
            </a:r>
            <a:r>
              <a:rPr lang="ko-KR" altLang="en-US" sz="1800" dirty="0" err="1"/>
              <a:t>집계판의</a:t>
            </a:r>
            <a:r>
              <a:rPr lang="ko-KR" altLang="en-US" sz="1800" dirty="0"/>
              <a:t> 합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>
                <a:solidFill>
                  <a:srgbClr val="FF0000"/>
                </a:solidFill>
              </a:rPr>
              <a:t>synchronized </a:t>
            </a:r>
            <a:r>
              <a:rPr lang="en-US" altLang="ko-KR" sz="1800" b="1" dirty="0"/>
              <a:t>public void add()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n = sum;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Thread.yield</a:t>
            </a:r>
            <a:r>
              <a:rPr lang="en-US" altLang="ko-KR" sz="1800" dirty="0"/>
              <a:t>(); // </a:t>
            </a:r>
            <a:r>
              <a:rPr lang="ko-KR" altLang="en-US" sz="1800" dirty="0"/>
              <a:t>현재 실행 중인 </a:t>
            </a:r>
            <a:r>
              <a:rPr lang="ko-KR" altLang="en-US" sz="1800" dirty="0" err="1"/>
              <a:t>스레드</a:t>
            </a:r>
            <a:r>
              <a:rPr lang="ko-KR" altLang="en-US" sz="1800" dirty="0"/>
              <a:t> 양보</a:t>
            </a:r>
          </a:p>
          <a:p>
            <a:pPr defTabSz="180000"/>
            <a:r>
              <a:rPr lang="en-US" altLang="ko-KR" sz="1800" dirty="0"/>
              <a:t>		n += 10; // 10 </a:t>
            </a:r>
            <a:r>
              <a:rPr lang="ko-KR" altLang="en-US" sz="1800" dirty="0"/>
              <a:t>증가</a:t>
            </a:r>
          </a:p>
          <a:p>
            <a:pPr defTabSz="180000"/>
            <a:r>
              <a:rPr lang="en-US" altLang="ko-KR" sz="1800" dirty="0"/>
              <a:t>		sum = n; // </a:t>
            </a:r>
            <a:r>
              <a:rPr lang="ko-KR" altLang="en-US" sz="1800" dirty="0"/>
              <a:t>증가한 값을 </a:t>
            </a:r>
            <a:r>
              <a:rPr lang="ko-KR" altLang="en-US" sz="1800" dirty="0" err="1"/>
              <a:t>집계합에</a:t>
            </a:r>
            <a:r>
              <a:rPr lang="ko-KR" altLang="en-US" sz="1800" dirty="0"/>
              <a:t> 기록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System.out.println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Thread.currentThread</a:t>
            </a:r>
            <a:r>
              <a:rPr lang="en-US" altLang="ko-KR" sz="1800" dirty="0"/>
              <a:t>().</a:t>
            </a:r>
            <a:r>
              <a:rPr lang="en-US" altLang="ko-KR" sz="1800" dirty="0" err="1"/>
              <a:t>getName</a:t>
            </a:r>
            <a:r>
              <a:rPr lang="en-US" altLang="ko-KR" sz="1800" dirty="0"/>
              <a:t>() + " : " + sum);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getSum</a:t>
            </a:r>
            <a:r>
              <a:rPr lang="en-US" altLang="ko-KR" sz="1800" dirty="0"/>
              <a:t>() { </a:t>
            </a:r>
          </a:p>
          <a:p>
            <a:pPr defTabSz="180000"/>
            <a:r>
              <a:rPr lang="en-US" altLang="ko-KR" sz="1800" dirty="0"/>
              <a:t>      return sum; </a:t>
            </a:r>
          </a:p>
          <a:p>
            <a:pPr defTabSz="180000"/>
            <a:r>
              <a:rPr lang="en-US" altLang="ko-KR" sz="1800" dirty="0"/>
              <a:t>   }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9834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사용 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공유 </a:t>
            </a:r>
            <a:r>
              <a:rPr lang="ko-KR" altLang="en-US" dirty="0" err="1" smtClean="0"/>
              <a:t>집계판</a:t>
            </a:r>
            <a:r>
              <a:rPr lang="en-US" altLang="ko-KR" sz="2400" dirty="0"/>
              <a:t>(3/4)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89596" y="1320468"/>
            <a:ext cx="7750820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class </a:t>
            </a:r>
            <a:r>
              <a:rPr lang="en-US" altLang="ko-KR" sz="1800" b="1" dirty="0" err="1"/>
              <a:t>StudentThread</a:t>
            </a:r>
            <a:r>
              <a:rPr lang="en-US" altLang="ko-KR" sz="1800" b="1" dirty="0"/>
              <a:t> extends Thread </a:t>
            </a:r>
            <a:r>
              <a:rPr lang="en-US" altLang="ko-KR" sz="1800" dirty="0"/>
              <a:t>{ // </a:t>
            </a:r>
            <a:r>
              <a:rPr lang="ko-KR" altLang="en-US" sz="1800" dirty="0"/>
              <a:t>각 학생은 하나의 </a:t>
            </a:r>
            <a:r>
              <a:rPr lang="ko-KR" altLang="en-US" sz="1800" dirty="0" err="1"/>
              <a:t>스레드로</a:t>
            </a:r>
            <a:r>
              <a:rPr lang="ko-KR" altLang="en-US" sz="1800" dirty="0"/>
              <a:t> 표현됨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SharedBoard</a:t>
            </a:r>
            <a:r>
              <a:rPr lang="en-US" altLang="ko-KR" sz="1800" dirty="0"/>
              <a:t> board; // </a:t>
            </a:r>
            <a:r>
              <a:rPr lang="ko-KR" altLang="en-US" sz="1800" dirty="0" err="1"/>
              <a:t>집계판의</a:t>
            </a:r>
            <a:r>
              <a:rPr lang="ko-KR" altLang="en-US" sz="1800" dirty="0"/>
              <a:t> 주소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StudentThread</a:t>
            </a:r>
            <a:r>
              <a:rPr lang="en-US" altLang="ko-KR" sz="1800" dirty="0"/>
              <a:t>(String name, </a:t>
            </a:r>
            <a:r>
              <a:rPr lang="en-US" altLang="ko-KR" sz="1800" dirty="0" err="1"/>
              <a:t>SharedBoard</a:t>
            </a:r>
            <a:r>
              <a:rPr lang="en-US" altLang="ko-KR" sz="1800" dirty="0"/>
              <a:t> board) {</a:t>
            </a:r>
          </a:p>
          <a:p>
            <a:pPr defTabSz="180000"/>
            <a:r>
              <a:rPr lang="en-US" altLang="ko-KR" sz="1800" dirty="0"/>
              <a:t>		super(name);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this.board</a:t>
            </a:r>
            <a:r>
              <a:rPr lang="en-US" altLang="ko-KR" sz="1800" dirty="0"/>
              <a:t> = board;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@Override</a:t>
            </a:r>
          </a:p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public void run() {</a:t>
            </a:r>
          </a:p>
          <a:p>
            <a:pPr defTabSz="180000"/>
            <a:r>
              <a:rPr lang="en-US" altLang="ko-KR" sz="1800" b="1" dirty="0"/>
              <a:t>		for(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=0; 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&lt;10; 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++)</a:t>
            </a:r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board.add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b="1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847912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사용 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공유 </a:t>
            </a:r>
            <a:r>
              <a:rPr lang="ko-KR" altLang="en-US" dirty="0" err="1" smtClean="0"/>
              <a:t>집계판</a:t>
            </a:r>
            <a:r>
              <a:rPr lang="en-US" altLang="ko-KR" sz="2400" dirty="0"/>
              <a:t>(4/4)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484785"/>
            <a:ext cx="5806604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SynchronizedEx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SharedBoard</a:t>
            </a:r>
            <a:r>
              <a:rPr lang="en-US" altLang="ko-KR" sz="1800" dirty="0"/>
              <a:t> board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SharedBoard</a:t>
            </a:r>
            <a:r>
              <a:rPr lang="en-US" altLang="ko-KR" sz="1800" b="1" dirty="0"/>
              <a:t>(); 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Thread th1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StudentThread</a:t>
            </a:r>
            <a:r>
              <a:rPr lang="en-US" altLang="ko-KR" sz="1800" b="1" dirty="0"/>
              <a:t>("</a:t>
            </a:r>
            <a:r>
              <a:rPr lang="en-US" altLang="ko-KR" sz="1800" b="1" dirty="0" err="1"/>
              <a:t>kitae</a:t>
            </a:r>
            <a:r>
              <a:rPr lang="en-US" altLang="ko-KR" sz="1800" b="1" dirty="0"/>
              <a:t>", board);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Thread th2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StudentThread</a:t>
            </a:r>
            <a:r>
              <a:rPr lang="en-US" altLang="ko-KR" sz="1800" b="1" dirty="0"/>
              <a:t>("</a:t>
            </a:r>
            <a:r>
              <a:rPr lang="en-US" altLang="ko-KR" sz="1800" b="1" dirty="0" err="1"/>
              <a:t>hyosoo</a:t>
            </a:r>
            <a:r>
              <a:rPr lang="en-US" altLang="ko-KR" sz="1800" b="1" dirty="0"/>
              <a:t>", board);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/>
              <a:t>th1.start();</a:t>
            </a:r>
          </a:p>
          <a:p>
            <a:pPr defTabSz="180000"/>
            <a:r>
              <a:rPr lang="en-US" altLang="ko-KR" sz="1800" b="1" dirty="0"/>
              <a:t>		th2.start();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0494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시나리오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SharedBoard</a:t>
            </a:r>
            <a:r>
              <a:rPr lang="ko-KR" altLang="en-US" dirty="0"/>
              <a:t>의</a:t>
            </a:r>
            <a:r>
              <a:rPr lang="en-US" altLang="ko-KR" dirty="0"/>
              <a:t> add()</a:t>
            </a:r>
            <a:r>
              <a:rPr lang="ko-KR" altLang="en-US" dirty="0"/>
              <a:t>를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 실행하고 있는 동안</a:t>
            </a:r>
            <a:r>
              <a:rPr lang="en-US" altLang="ko-KR" dirty="0"/>
              <a:t>,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호출하면 그 </a:t>
            </a:r>
            <a:r>
              <a:rPr lang="ko-KR" altLang="en-US" dirty="0" err="1"/>
              <a:t>스레드는</a:t>
            </a:r>
            <a:r>
              <a:rPr lang="ko-KR" altLang="en-US" dirty="0"/>
              <a:t> 대기함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135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48" y="1556793"/>
            <a:ext cx="8841105" cy="461867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실행 시나리오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3584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동기화 </a:t>
            </a:r>
            <a:r>
              <a:rPr lang="ko-KR" altLang="en-US" sz="2800" dirty="0" smtClean="0"/>
              <a:t>오류의 발생 예</a:t>
            </a:r>
            <a:r>
              <a:rPr lang="en-US" altLang="ko-KR" sz="2800" dirty="0" smtClean="0"/>
              <a:t>: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synchronized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블록 미사용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068270" y="5557160"/>
            <a:ext cx="356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kitae</a:t>
            </a:r>
            <a:r>
              <a:rPr lang="ko-KR" altLang="en-US" sz="1200" b="1" dirty="0"/>
              <a:t>와 </a:t>
            </a:r>
            <a:r>
              <a:rPr lang="en-US" altLang="ko-KR" sz="1200" b="1" dirty="0" err="1"/>
              <a:t>hyosoo</a:t>
            </a:r>
            <a:r>
              <a:rPr lang="ko-KR" altLang="en-US" sz="1200" b="1" dirty="0"/>
              <a:t>가 각각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번씩 </a:t>
            </a:r>
            <a:r>
              <a:rPr lang="en-US" altLang="ko-KR" sz="1200" b="1" dirty="0"/>
              <a:t>add()</a:t>
            </a:r>
            <a:r>
              <a:rPr lang="ko-KR" altLang="en-US" sz="1200" b="1" dirty="0"/>
              <a:t>를 호출하였지만 </a:t>
            </a:r>
            <a:r>
              <a:rPr lang="en-US" altLang="ko-KR" sz="1200" b="1" dirty="0"/>
              <a:t>add()</a:t>
            </a:r>
            <a:r>
              <a:rPr lang="ko-KR" altLang="en-US" sz="1200" b="1" dirty="0"/>
              <a:t>에 대한 동기화가 이루어지지 않아 공유 변수 </a:t>
            </a:r>
            <a:r>
              <a:rPr lang="en-US" altLang="ko-KR" sz="1200" b="1" dirty="0"/>
              <a:t>sum</a:t>
            </a:r>
            <a:r>
              <a:rPr lang="ko-KR" altLang="en-US" sz="1200" b="1" dirty="0"/>
              <a:t>을 </a:t>
            </a:r>
            <a:r>
              <a:rPr lang="en-US" altLang="ko-KR" sz="1200" b="1" dirty="0" err="1"/>
              <a:t>kitae</a:t>
            </a:r>
            <a:r>
              <a:rPr lang="ko-KR" altLang="en-US" sz="1200" b="1" dirty="0"/>
              <a:t>와 </a:t>
            </a:r>
            <a:r>
              <a:rPr lang="en-US" altLang="ko-KR" sz="1200" b="1" dirty="0" err="1"/>
              <a:t>hyosoo</a:t>
            </a:r>
            <a:r>
              <a:rPr lang="ko-KR" altLang="en-US" sz="1200" b="1" dirty="0"/>
              <a:t>가 각각 사용하여 누적 점수가 </a:t>
            </a:r>
            <a:r>
              <a:rPr lang="en-US" altLang="ko-KR" sz="1200" b="1" dirty="0"/>
              <a:t>150 </a:t>
            </a:r>
            <a:r>
              <a:rPr lang="ko-KR" altLang="en-US" sz="1200" b="1" dirty="0"/>
              <a:t>밖에 되지 못함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04112" y="1484784"/>
            <a:ext cx="2736304" cy="378565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30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50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60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70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80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90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100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110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120</a:t>
            </a:r>
          </a:p>
          <a:p>
            <a:r>
              <a:rPr lang="en-US" altLang="ko-KR" sz="1200" dirty="0" err="1"/>
              <a:t>kitae</a:t>
            </a:r>
            <a:r>
              <a:rPr lang="en-US" altLang="ko-KR" sz="1200" dirty="0"/>
              <a:t> : 130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140</a:t>
            </a:r>
          </a:p>
          <a:p>
            <a:r>
              <a:rPr lang="en-US" altLang="ko-KR" sz="1200" dirty="0" err="1"/>
              <a:t>hyosoo</a:t>
            </a:r>
            <a:r>
              <a:rPr lang="en-US" altLang="ko-KR" sz="1200" dirty="0"/>
              <a:t> : 150</a:t>
            </a:r>
          </a:p>
        </p:txBody>
      </p:sp>
      <p:sp>
        <p:nvSpPr>
          <p:cNvPr id="8" name="타원형 설명선 7"/>
          <p:cNvSpPr/>
          <p:nvPr/>
        </p:nvSpPr>
        <p:spPr>
          <a:xfrm>
            <a:off x="8288697" y="2500198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8072675" y="2546361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형 설명선 8"/>
          <p:cNvSpPr/>
          <p:nvPr/>
        </p:nvSpPr>
        <p:spPr>
          <a:xfrm>
            <a:off x="8316512" y="280677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0" name="오른쪽 중괄호 9"/>
          <p:cNvSpPr/>
          <p:nvPr/>
        </p:nvSpPr>
        <p:spPr>
          <a:xfrm>
            <a:off x="8100490" y="285293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" name="타원형 설명선 10"/>
          <p:cNvSpPr/>
          <p:nvPr/>
        </p:nvSpPr>
        <p:spPr>
          <a:xfrm>
            <a:off x="8303015" y="317895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8086993" y="322511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형 설명선 12"/>
          <p:cNvSpPr/>
          <p:nvPr/>
        </p:nvSpPr>
        <p:spPr>
          <a:xfrm>
            <a:off x="8342405" y="3914513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4" name="오른쪽 중괄호 13"/>
          <p:cNvSpPr/>
          <p:nvPr/>
        </p:nvSpPr>
        <p:spPr>
          <a:xfrm>
            <a:off x="8126383" y="3960676"/>
            <a:ext cx="81813" cy="216024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8288697" y="1898289"/>
            <a:ext cx="1224136" cy="288032"/>
          </a:xfrm>
          <a:prstGeom prst="wedgeEllipseCallout">
            <a:avLst>
              <a:gd name="adj1" fmla="val -62992"/>
              <a:gd name="adj2" fmla="val 391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add() </a:t>
            </a:r>
            <a:r>
              <a:rPr lang="ko-KR" altLang="en-US" sz="1000" dirty="0">
                <a:solidFill>
                  <a:srgbClr val="FF0000"/>
                </a:solidFill>
              </a:rPr>
              <a:t>충돌</a:t>
            </a:r>
          </a:p>
        </p:txBody>
      </p:sp>
      <p:sp>
        <p:nvSpPr>
          <p:cNvPr id="16" name="오른쪽 중괄호 15"/>
          <p:cNvSpPr/>
          <p:nvPr/>
        </p:nvSpPr>
        <p:spPr>
          <a:xfrm>
            <a:off x="8072675" y="1944452"/>
            <a:ext cx="81813" cy="216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자유형 3"/>
          <p:cNvSpPr/>
          <p:nvPr/>
        </p:nvSpPr>
        <p:spPr>
          <a:xfrm>
            <a:off x="8122916" y="5160100"/>
            <a:ext cx="302805" cy="438150"/>
          </a:xfrm>
          <a:custGeom>
            <a:avLst/>
            <a:gdLst>
              <a:gd name="connsiteX0" fmla="*/ 276225 w 302805"/>
              <a:gd name="connsiteY0" fmla="*/ 438150 h 438150"/>
              <a:gd name="connsiteX1" fmla="*/ 276225 w 302805"/>
              <a:gd name="connsiteY1" fmla="*/ 209550 h 438150"/>
              <a:gd name="connsiteX2" fmla="*/ 0 w 302805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05" h="438150">
                <a:moveTo>
                  <a:pt x="276225" y="438150"/>
                </a:moveTo>
                <a:cubicBezTo>
                  <a:pt x="299244" y="360362"/>
                  <a:pt x="322263" y="282575"/>
                  <a:pt x="276225" y="209550"/>
                </a:cubicBezTo>
                <a:cubicBezTo>
                  <a:pt x="230187" y="136525"/>
                  <a:pt x="115093" y="68262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40892" y="1281337"/>
            <a:ext cx="469394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SynchronizedEx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SharedBoard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th1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kitae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Thread th2 = </a:t>
            </a:r>
            <a:r>
              <a:rPr lang="en-US" altLang="ko-KR" sz="1000" b="1" dirty="0"/>
              <a:t>new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hyosoo</a:t>
            </a:r>
            <a:r>
              <a:rPr lang="en-US" altLang="ko-KR" sz="1000" b="1" dirty="0"/>
              <a:t>", board);</a:t>
            </a:r>
            <a:endParaRPr lang="ko-KR" altLang="en-US" sz="1000" b="1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th1.start();</a:t>
            </a:r>
          </a:p>
          <a:p>
            <a:pPr defTabSz="180000"/>
            <a:r>
              <a:rPr lang="en-US" altLang="ko-KR" sz="1000" b="1" dirty="0"/>
              <a:t>		th2.start();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SharedBoard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sum = 0;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합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strike="sngStrike" dirty="0">
                <a:solidFill>
                  <a:srgbClr val="FF0000"/>
                </a:solidFill>
              </a:rPr>
              <a:t>synchronized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/>
              <a:t>public void add()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n = sum;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Thread.yield</a:t>
            </a:r>
            <a:r>
              <a:rPr lang="en-US" altLang="ko-KR" sz="1000" dirty="0"/>
              <a:t>(); // </a:t>
            </a:r>
            <a:r>
              <a:rPr lang="ko-KR" altLang="en-US" sz="1000" dirty="0"/>
              <a:t>현재 실행 중인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양보</a:t>
            </a:r>
          </a:p>
          <a:p>
            <a:pPr defTabSz="180000"/>
            <a:r>
              <a:rPr lang="en-US" altLang="ko-KR" sz="1000" dirty="0"/>
              <a:t>		n += 10; // 10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/>
              <a:t>		sum = n; // </a:t>
            </a:r>
            <a:r>
              <a:rPr lang="ko-KR" altLang="en-US" sz="1000" dirty="0"/>
              <a:t>증가한 값을 </a:t>
            </a:r>
            <a:r>
              <a:rPr lang="ko-KR" altLang="en-US" sz="1000" dirty="0" err="1"/>
              <a:t>집계합에</a:t>
            </a:r>
            <a:r>
              <a:rPr lang="ko-KR" altLang="en-US" sz="1000" dirty="0"/>
              <a:t> 기록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Thread.currentThread</a:t>
            </a:r>
            <a:r>
              <a:rPr lang="en-US" altLang="ko-KR" sz="1000" dirty="0"/>
              <a:t>().</a:t>
            </a:r>
            <a:r>
              <a:rPr lang="en-US" altLang="ko-KR" sz="1000" dirty="0" err="1"/>
              <a:t>getName</a:t>
            </a:r>
            <a:r>
              <a:rPr lang="en-US" altLang="ko-KR" sz="1000" dirty="0"/>
              <a:t>() + " : " + sum);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getSum</a:t>
            </a:r>
            <a:r>
              <a:rPr lang="en-US" altLang="ko-KR" sz="1000" dirty="0"/>
              <a:t>() { return sum; 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StudentThread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private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board; // </a:t>
            </a:r>
            <a:r>
              <a:rPr lang="ko-KR" altLang="en-US" sz="1000" dirty="0" err="1"/>
              <a:t>집계판의</a:t>
            </a:r>
            <a:r>
              <a:rPr lang="ko-KR" altLang="en-US" sz="1000" dirty="0"/>
              <a:t> 주소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StudentThread</a:t>
            </a:r>
            <a:r>
              <a:rPr lang="en-US" altLang="ko-KR" sz="1000" dirty="0"/>
              <a:t>(String name, </a:t>
            </a:r>
            <a:r>
              <a:rPr lang="en-US" altLang="ko-KR" sz="1000" dirty="0" err="1"/>
              <a:t>SharedBoard</a:t>
            </a:r>
            <a:r>
              <a:rPr lang="en-US" altLang="ko-KR" sz="1000" dirty="0"/>
              <a:t> board) {</a:t>
            </a:r>
          </a:p>
          <a:p>
            <a:pPr defTabSz="180000"/>
            <a:r>
              <a:rPr lang="en-US" altLang="ko-KR" sz="1000" dirty="0"/>
              <a:t>		super(name);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this.board</a:t>
            </a:r>
            <a:r>
              <a:rPr lang="en-US" altLang="ko-KR" sz="1000" dirty="0"/>
              <a:t> = board;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{</a:t>
            </a:r>
          </a:p>
          <a:p>
            <a:pPr defTabSz="180000"/>
            <a:r>
              <a:rPr lang="en-US" altLang="ko-KR" sz="1000" b="1" dirty="0"/>
              <a:t>		for(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=0;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&lt;10; 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++)</a:t>
            </a:r>
          </a:p>
          <a:p>
            <a:pPr defTabSz="180000"/>
            <a:r>
              <a:rPr lang="en-US" altLang="ko-KR" sz="1000" b="1" dirty="0"/>
              <a:t>			</a:t>
            </a:r>
            <a:r>
              <a:rPr lang="en-US" altLang="ko-KR" sz="1000" b="1" dirty="0" err="1"/>
              <a:t>board.add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b="1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97112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멀티스레딩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생명 주기와 </a:t>
            </a:r>
            <a:r>
              <a:rPr lang="ko-KR" altLang="en-US" dirty="0" err="1" smtClean="0"/>
              <a:t>스케쥴링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chemeClr val="accent2"/>
                </a:solidFill>
              </a:rPr>
              <a:t>wait(), notify(), </a:t>
            </a:r>
            <a:r>
              <a:rPr lang="en-US" altLang="ko-KR" dirty="0" err="1" smtClean="0">
                <a:solidFill>
                  <a:schemeClr val="accent2"/>
                </a:solidFill>
              </a:rPr>
              <a:t>notifyAll</a:t>
            </a:r>
            <a:r>
              <a:rPr lang="en-US" altLang="ko-KR" dirty="0" smtClean="0">
                <a:solidFill>
                  <a:schemeClr val="accent2"/>
                </a:solidFill>
              </a:rPr>
              <a:t>()</a:t>
            </a:r>
            <a:r>
              <a:rPr lang="ko-KR" altLang="en-US" dirty="0" smtClean="0">
                <a:solidFill>
                  <a:schemeClr val="accent2"/>
                </a:solidFill>
              </a:rPr>
              <a:t>을 이용한 </a:t>
            </a:r>
            <a:r>
              <a:rPr lang="ko-KR" altLang="en-US" dirty="0" err="1" smtClean="0">
                <a:solidFill>
                  <a:schemeClr val="accent2"/>
                </a:solidFill>
              </a:rPr>
              <a:t>스레드</a:t>
            </a:r>
            <a:r>
              <a:rPr lang="ko-KR" altLang="en-US" dirty="0" smtClean="0">
                <a:solidFill>
                  <a:schemeClr val="accent2"/>
                </a:solidFill>
              </a:rPr>
              <a:t> 동기화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 eaLnBrk="1" hangingPunct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34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producer-consumer </a:t>
            </a:r>
            <a:r>
              <a:rPr lang="ko-KR" altLang="en-US" dirty="0"/>
              <a:t>문제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producer </a:t>
            </a:r>
          </a:p>
          <a:p>
            <a:pPr lvl="1"/>
            <a:r>
              <a:rPr lang="ko-KR" altLang="en-US" dirty="0"/>
              <a:t>데이터를 공급하는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r>
              <a:rPr lang="en-US" altLang="ko-KR" dirty="0"/>
              <a:t>consumer </a:t>
            </a:r>
          </a:p>
          <a:p>
            <a:pPr lvl="1"/>
            <a:r>
              <a:rPr lang="ko-KR" altLang="en-US" dirty="0"/>
              <a:t>데이터를 소비하는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r>
              <a:rPr lang="en-US" altLang="ko-KR" dirty="0"/>
              <a:t>producer</a:t>
            </a:r>
            <a:r>
              <a:rPr lang="ko-KR" altLang="en-US" dirty="0"/>
              <a:t>와 </a:t>
            </a:r>
            <a:r>
              <a:rPr lang="en-US" altLang="ko-KR" dirty="0"/>
              <a:t>consumer</a:t>
            </a:r>
            <a:r>
              <a:rPr lang="ko-KR" altLang="en-US" dirty="0"/>
              <a:t>가 데이터를 </a:t>
            </a:r>
            <a:r>
              <a:rPr lang="ko-KR" altLang="en-US" dirty="0" smtClean="0"/>
              <a:t>공유하려면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r>
              <a:rPr lang="ko-KR" altLang="en-US" dirty="0"/>
              <a:t>동기화가 적절히 이루어져야 함</a:t>
            </a:r>
            <a:endParaRPr lang="en-US" altLang="ko-KR" dirty="0"/>
          </a:p>
          <a:p>
            <a:pPr lvl="1"/>
            <a:r>
              <a:rPr lang="en-US" altLang="ko-KR" dirty="0"/>
              <a:t>producer-consumer </a:t>
            </a:r>
            <a:r>
              <a:rPr lang="ko-KR" altLang="en-US" dirty="0"/>
              <a:t>문제를 해결하기 위해서는 </a:t>
            </a:r>
            <a:r>
              <a:rPr lang="en-US" altLang="ko-KR" dirty="0"/>
              <a:t>synchronized </a:t>
            </a:r>
            <a:r>
              <a:rPr lang="ko-KR" altLang="en-US" dirty="0"/>
              <a:t>블록에 의한 방법으로는 부족함</a:t>
            </a:r>
            <a:endParaRPr lang="en-US" altLang="ko-KR" dirty="0"/>
          </a:p>
          <a:p>
            <a:pPr lvl="2"/>
            <a:r>
              <a:rPr lang="ko-KR" altLang="en-US" dirty="0"/>
              <a:t>즉 </a:t>
            </a:r>
            <a:r>
              <a:rPr lang="en-US" altLang="ko-KR" dirty="0"/>
              <a:t>wait(), notify() </a:t>
            </a:r>
            <a:r>
              <a:rPr lang="ko-KR" altLang="en-US" dirty="0"/>
              <a:t>등의 </a:t>
            </a:r>
            <a:r>
              <a:rPr lang="ko-KR" altLang="en-US" dirty="0" err="1"/>
              <a:t>스레드</a:t>
            </a:r>
            <a:r>
              <a:rPr lang="ko-KR" altLang="en-US" dirty="0"/>
              <a:t> 동기화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92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producer-consumer </a:t>
            </a:r>
            <a:r>
              <a:rPr lang="ko-KR" altLang="en-US" dirty="0">
                <a:solidFill>
                  <a:srgbClr val="000000"/>
                </a:solidFill>
              </a:rPr>
              <a:t>문제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producer-consumer </a:t>
            </a:r>
            <a:r>
              <a:rPr lang="ko-KR" altLang="en-US" dirty="0"/>
              <a:t>문제의 사례</a:t>
            </a:r>
            <a:endParaRPr lang="en-US" altLang="ko-KR" dirty="0"/>
          </a:p>
          <a:p>
            <a:pPr lvl="1"/>
            <a:r>
              <a:rPr lang="ko-KR" altLang="en-US" dirty="0"/>
              <a:t>미디어 플레이어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producer :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스레드</a:t>
            </a:r>
            <a:endParaRPr lang="en-US" altLang="ko-KR" dirty="0"/>
          </a:p>
          <a:p>
            <a:pPr lvl="2"/>
            <a:r>
              <a:rPr lang="en-US" altLang="ko-KR" dirty="0"/>
              <a:t>consumer : </a:t>
            </a:r>
            <a:r>
              <a:rPr lang="ko-KR" altLang="en-US" dirty="0" smtClean="0"/>
              <a:t>재생 </a:t>
            </a:r>
            <a:r>
              <a:rPr lang="ko-KR" altLang="en-US" dirty="0" err="1" smtClean="0"/>
              <a:t>스레드</a:t>
            </a:r>
            <a:endParaRPr lang="en-US" altLang="ko-KR" dirty="0"/>
          </a:p>
          <a:p>
            <a:pPr lvl="2"/>
            <a:r>
              <a:rPr lang="ko-KR" altLang="en-US" dirty="0"/>
              <a:t>공유데이터 </a:t>
            </a:r>
            <a:r>
              <a:rPr lang="en-US" altLang="ko-KR" dirty="0"/>
              <a:t>: </a:t>
            </a:r>
            <a:r>
              <a:rPr lang="ko-KR" altLang="en-US" dirty="0"/>
              <a:t>비디오버퍼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2420888"/>
            <a:ext cx="8672513" cy="262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2044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 </a:t>
            </a:r>
            <a:r>
              <a:rPr lang="ko-KR" altLang="en-US" dirty="0" err="1"/>
              <a:t>메소드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동기화에 관련된</a:t>
            </a:r>
            <a:r>
              <a:rPr lang="en-US" altLang="ko-KR" dirty="0"/>
              <a:t> </a:t>
            </a:r>
            <a:r>
              <a:rPr lang="ko-KR" altLang="en-US" dirty="0" err="1"/>
              <a:t>메소드들이</a:t>
            </a:r>
            <a:r>
              <a:rPr lang="ko-KR" altLang="en-US" dirty="0"/>
              <a:t> </a:t>
            </a:r>
            <a:r>
              <a:rPr lang="en-US" altLang="ko-KR" dirty="0"/>
              <a:t>Object </a:t>
            </a:r>
            <a:r>
              <a:rPr lang="ko-KR" altLang="en-US" dirty="0"/>
              <a:t>클래스에 정의되어 있음</a:t>
            </a:r>
            <a:endParaRPr lang="en-US" altLang="ko-KR" dirty="0"/>
          </a:p>
          <a:p>
            <a:pPr lvl="1"/>
            <a:r>
              <a:rPr lang="en-US" altLang="ko-KR" dirty="0"/>
              <a:t>wait()</a:t>
            </a:r>
          </a:p>
          <a:p>
            <a:pPr lvl="2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 err="1"/>
              <a:t>스레드가</a:t>
            </a:r>
            <a:r>
              <a:rPr lang="ko-KR" altLang="en-US" dirty="0"/>
              <a:t> </a:t>
            </a:r>
            <a:r>
              <a:rPr lang="en-US" altLang="ko-KR" dirty="0"/>
              <a:t>notify()</a:t>
            </a:r>
            <a:r>
              <a:rPr lang="ko-KR" altLang="en-US" dirty="0"/>
              <a:t>를 </a:t>
            </a:r>
            <a:r>
              <a:rPr lang="ko-KR" altLang="en-US" dirty="0" smtClean="0"/>
              <a:t>호출해줄 </a:t>
            </a:r>
            <a:r>
              <a:rPr lang="ko-KR" altLang="en-US" dirty="0"/>
              <a:t>때까지 기다림</a:t>
            </a:r>
            <a:endParaRPr lang="en-US" altLang="ko-KR" dirty="0"/>
          </a:p>
          <a:p>
            <a:pPr lvl="1"/>
            <a:r>
              <a:rPr lang="en-US" altLang="ko-KR" dirty="0"/>
              <a:t>notify()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호출하여 대기중인 </a:t>
            </a:r>
            <a:r>
              <a:rPr lang="ko-KR" altLang="en-US" dirty="0" err="1"/>
              <a:t>스레드를</a:t>
            </a:r>
            <a:r>
              <a:rPr lang="ko-KR" altLang="en-US" dirty="0"/>
              <a:t> 깨워 </a:t>
            </a:r>
            <a:r>
              <a:rPr lang="en-US" altLang="ko-KR" dirty="0"/>
              <a:t>RUNNABLE </a:t>
            </a:r>
            <a:r>
              <a:rPr lang="ko-KR" altLang="en-US" dirty="0"/>
              <a:t>상태로 만듦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스레드가</a:t>
            </a:r>
            <a:r>
              <a:rPr lang="ko-KR" altLang="en-US" dirty="0"/>
              <a:t> 대기 중이라도 오직 한 </a:t>
            </a:r>
            <a:r>
              <a:rPr lang="ko-KR" altLang="en-US" dirty="0" err="1"/>
              <a:t>스레드만</a:t>
            </a:r>
            <a:r>
              <a:rPr lang="ko-KR" altLang="en-US" dirty="0"/>
              <a:t> 깨움</a:t>
            </a:r>
            <a:endParaRPr lang="en-US" altLang="ko-KR" dirty="0"/>
          </a:p>
          <a:p>
            <a:pPr lvl="1"/>
            <a:r>
              <a:rPr lang="en-US" altLang="ko-KR" dirty="0" err="1"/>
              <a:t>notifyAll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wait()</a:t>
            </a:r>
            <a:r>
              <a:rPr lang="ko-KR" altLang="en-US" dirty="0"/>
              <a:t>를 호출하여 대기 중인 모든 </a:t>
            </a:r>
            <a:r>
              <a:rPr lang="ko-KR" altLang="en-US" dirty="0" err="1"/>
              <a:t>스레드를</a:t>
            </a:r>
            <a:r>
              <a:rPr lang="ko-KR" altLang="en-US" dirty="0"/>
              <a:t> 깨워 모두 </a:t>
            </a:r>
            <a:r>
              <a:rPr lang="en-US" altLang="ko-KR" dirty="0"/>
              <a:t>RUNNABLE </a:t>
            </a:r>
            <a:r>
              <a:rPr lang="ko-KR" altLang="en-US" dirty="0"/>
              <a:t>상태로 만듦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09423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6665</TotalTime>
  <Words>3417</Words>
  <Application>Microsoft Office PowerPoint</Application>
  <PresentationFormat>와이드스크린</PresentationFormat>
  <Paragraphs>1094</Paragraphs>
  <Slides>110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7" baseType="lpstr">
      <vt:lpstr>굴림</vt:lpstr>
      <vt:lpstr>돋움</vt:lpstr>
      <vt:lpstr>맑은 고딕</vt:lpstr>
      <vt:lpstr>Arial</vt:lpstr>
      <vt:lpstr>Times New Roman</vt:lpstr>
      <vt:lpstr>Wingdings</vt:lpstr>
      <vt:lpstr>기본 디자인</vt:lpstr>
      <vt:lpstr>강의 내용</vt:lpstr>
      <vt:lpstr>멀티태스킹 개념</vt:lpstr>
      <vt:lpstr>멀티태스킹 응용프로그램 사례(1/2)</vt:lpstr>
      <vt:lpstr>멀티태스킹 응용프로그램 사례(2/2)</vt:lpstr>
      <vt:lpstr>멀티태스킹을 실현하기 위한 2가지 방법(1/2) </vt:lpstr>
      <vt:lpstr>멀티태스킹을 실현하기 위한 2가지 방법(2/2) </vt:lpstr>
      <vt:lpstr>스레드와 멀티스레딩 개념</vt:lpstr>
      <vt:lpstr>테트리스 프로그램을 구성하는 스레드들(1/2)</vt:lpstr>
      <vt:lpstr>테트리스 프로그램을 구성하는 스레드들(2/2)</vt:lpstr>
      <vt:lpstr>멀티스레딩의 효과 </vt:lpstr>
      <vt:lpstr>강의 내용</vt:lpstr>
      <vt:lpstr>자바 스레드란?</vt:lpstr>
      <vt:lpstr>JVM과 멀티스레드와의 관계(1/2)</vt:lpstr>
      <vt:lpstr>JVM과 멀티스레드와의 관계(2/2)</vt:lpstr>
      <vt:lpstr>두 개의 자바 응용프로그램이 실행되는 방법</vt:lpstr>
      <vt:lpstr>자바 스레드와 JVM</vt:lpstr>
      <vt:lpstr>강의 내용</vt:lpstr>
      <vt:lpstr>스레드 만들기에 필요한 작업들</vt:lpstr>
      <vt:lpstr>Thread 클래스를 이용한 스레드 만들기(1/3)</vt:lpstr>
      <vt:lpstr>Thread 클래스를 이용한 스레드 만들기(2/3)</vt:lpstr>
      <vt:lpstr>Thread 클래스를 이용한 스레드 만들기(3/3)</vt:lpstr>
      <vt:lpstr>Thread 클래스를 이용한 스레드 만들기 예(1/3)</vt:lpstr>
      <vt:lpstr>Thread 클래스를 이용한 스레드 만들기 예(2/3)</vt:lpstr>
      <vt:lpstr>Thread 클래스를 이용한 스레드 만들기 예(3/3)</vt:lpstr>
      <vt:lpstr>예제 13-1 : Thread 클래스를 이용한 타이머 스레드 만들기(1/5)</vt:lpstr>
      <vt:lpstr>예제 13-1 : Thread 클래스를 이용한 타이머 스레드 만들기(2/5)</vt:lpstr>
      <vt:lpstr>예제 13-1 : Thread 클래스를 이용한 타이머 스레드 만들기(3/5)</vt:lpstr>
      <vt:lpstr>예제 13-1 : Thread 클래스를 이용한 타이머 스레드 만들기(4/5)</vt:lpstr>
      <vt:lpstr>예제 13-1 : Thread 클래스를 이용한 타이머 스레드 만들기(5/5)</vt:lpstr>
      <vt:lpstr>Runnable 인터페이스</vt:lpstr>
      <vt:lpstr>Runnable 인터페이스로 스레드 만들기(1/3)</vt:lpstr>
      <vt:lpstr>Runnable 인터페이스로 스레드 만들기(2/3)</vt:lpstr>
      <vt:lpstr>Runnable 인터페이스로 스레드 만들기(3/3)</vt:lpstr>
      <vt:lpstr>Runnable 인터페이스를 이용한 스레드 만들기 예(1/3)</vt:lpstr>
      <vt:lpstr>Runnable 인터페이스를 이용한 스레드 만들기 예(2/3)</vt:lpstr>
      <vt:lpstr>Runnable 인터페이스를 이용한 스레드 만들기 예(3/3)</vt:lpstr>
      <vt:lpstr>예제 13-2 : Runnable 인터페이스를 이용한 타이머 스레드 만들기(1/5)</vt:lpstr>
      <vt:lpstr>예제 13-2 : Runnable 인터페이스를 이용한 타이머 스레드 만들기(2/5)</vt:lpstr>
      <vt:lpstr>예제 13-2 : Runnable 인터페이스를 이용한 타이머 스레드 만들기(3/5)</vt:lpstr>
      <vt:lpstr>예제 13-2 : Runnable 인터페이스를 이용한 타이머 스레드 만들기(4/5)</vt:lpstr>
      <vt:lpstr>예제 13-2 : Runnable 인터페이스를 이용한 타이머 스레드 만들기(5/5)</vt:lpstr>
      <vt:lpstr>예제 13-3 : 깜박이는 문자열을 가진 레이블 만들기(1/5)</vt:lpstr>
      <vt:lpstr>예제 13-3 : 깜박이는 문자열을 가진 레이블 만들기(2/5)</vt:lpstr>
      <vt:lpstr>예제 13-3 : 깜박이는 문자열을 가진 레이블 만들기(3/5)</vt:lpstr>
      <vt:lpstr>예제 13-3 : 깜박이는 문자열을 가진 레이블 만들기(4/5)</vt:lpstr>
      <vt:lpstr>예제 13-3 : 깜박이는 문자열을 가진 레이블 만들기(5/5)</vt:lpstr>
      <vt:lpstr>스레드의 특성</vt:lpstr>
      <vt:lpstr>강의 내용</vt:lpstr>
      <vt:lpstr>스레드 정보</vt:lpstr>
      <vt:lpstr>스레드 상태(1/2)</vt:lpstr>
      <vt:lpstr>스레드 상태(2/2)</vt:lpstr>
      <vt:lpstr>스레드의 상태 전이도</vt:lpstr>
      <vt:lpstr>스레드 우선순위와 스케쥴링(1/2)</vt:lpstr>
      <vt:lpstr>스레드 우선순위와 스케쥴링(2/2)</vt:lpstr>
      <vt:lpstr>main 스레드</vt:lpstr>
      <vt:lpstr>예제 13-4 : main 스레드의 정보 출력(1/2)</vt:lpstr>
      <vt:lpstr>예제 13-4 : main 스레드의 정보 출력(2/2)</vt:lpstr>
      <vt:lpstr>강의 내용</vt:lpstr>
      <vt:lpstr>스레드가 종료하는 방법</vt:lpstr>
      <vt:lpstr>스스로 종료</vt:lpstr>
      <vt:lpstr>강제 종료 예: interrupt() 메소드 이용(1/2)</vt:lpstr>
      <vt:lpstr>강제 종료 예: interrupt() 메소드 이용(2/2)</vt:lpstr>
      <vt:lpstr>예제 13-5 : 타이머 스레드의  강제 종료(1/5)</vt:lpstr>
      <vt:lpstr>예제 13-5 : 타이머 스레드의  강제 종료(2/5)</vt:lpstr>
      <vt:lpstr>예제 13-5 : 타이머 스레드의  강제 종료(3/5)</vt:lpstr>
      <vt:lpstr>예제 13-5 : 타이머 스레드의  강제 종료(4/5)</vt:lpstr>
      <vt:lpstr>예제 13-5 : 타이머 스레드의  강제 종료(5/5)</vt:lpstr>
      <vt:lpstr>강제 종료: flag 변수 이용</vt:lpstr>
      <vt:lpstr>강제 종료 예: flag 변수 이용(1/2)</vt:lpstr>
      <vt:lpstr>강제 종료 예: flag 변수 이용(2/2)</vt:lpstr>
      <vt:lpstr>예제 13-6 : flag를 이용한 스레드 강제 종료(1/6)</vt:lpstr>
      <vt:lpstr>예제 13-6 : flag를 이용한 스레드 강제 종료(2/6)</vt:lpstr>
      <vt:lpstr>예제 13-6 : flag를 이용한 스레드 강제 종료(3/6)</vt:lpstr>
      <vt:lpstr>예제 13-6 : flag를 이용한 스레드 강제 종료(4/6)</vt:lpstr>
      <vt:lpstr>예제 13-6 : flag를 이용한 스레드 강제 종료(5/6)</vt:lpstr>
      <vt:lpstr>예제 13-6 : flag를 이용한 스레드 강제 종료(6/6)</vt:lpstr>
      <vt:lpstr>강의 내용</vt:lpstr>
      <vt:lpstr>스레드 동기화의 필요성</vt:lpstr>
      <vt:lpstr>하나의 프린터를 2 스레드가 동시에 접근할 때</vt:lpstr>
      <vt:lpstr>공유 집계판에 2 스레드가 동시에 접근할 때</vt:lpstr>
      <vt:lpstr>순차화에 의한 스레드 동기화</vt:lpstr>
      <vt:lpstr>하나의 프린터를 2 스레드가 순차대로 이용</vt:lpstr>
      <vt:lpstr>공유 집계판을 2 스레드가 순차대로 이용</vt:lpstr>
      <vt:lpstr>스레드 동기화를 위한 자바의 장치들</vt:lpstr>
      <vt:lpstr>synchronized 블록(1/4)</vt:lpstr>
      <vt:lpstr>synchronized 블록(2/4)</vt:lpstr>
      <vt:lpstr>synchronized 블록(3/4)</vt:lpstr>
      <vt:lpstr>synchronized 블록(4/4)</vt:lpstr>
      <vt:lpstr>synchronized 사용 예 : 공유 집계판(1/4)</vt:lpstr>
      <vt:lpstr>synchronized 사용 예 : 공유 집계판(2/4)</vt:lpstr>
      <vt:lpstr>synchronized 사용 예 : 공유 집계판(3/4)</vt:lpstr>
      <vt:lpstr>synchronized 사용 예 : 공유 집계판(4/4)</vt:lpstr>
      <vt:lpstr>실행 시나리오(1/2)</vt:lpstr>
      <vt:lpstr>실행 시나리오(2/2)</vt:lpstr>
      <vt:lpstr>동기화 오류의 발생 예: synchronized 블록 미사용</vt:lpstr>
      <vt:lpstr>강의 내용</vt:lpstr>
      <vt:lpstr>producer-consumer 문제(1/2)</vt:lpstr>
      <vt:lpstr>producer-consumer 문제(2/2)</vt:lpstr>
      <vt:lpstr>스레드 동기화 메소드(1/2)</vt:lpstr>
      <vt:lpstr>스레드 동기화 메소드(2/2)</vt:lpstr>
      <vt:lpstr>스레드 동기화 메소드 사용 예(1/3)</vt:lpstr>
      <vt:lpstr>스레드 동기화 메소드 사용 예(2/3)</vt:lpstr>
      <vt:lpstr>스레드 동기화 메소드 사용 예(3/3)</vt:lpstr>
      <vt:lpstr>예제 13-7 : wait(), notify()를 이용한 바 채우기(1/7)</vt:lpstr>
      <vt:lpstr>예제 13-7 : wait(), notify()를 이용한 바 채우기(2/7)</vt:lpstr>
      <vt:lpstr>예제 13-7 : wait(), notify()를 이용한 바 채우기(3/7)</vt:lpstr>
      <vt:lpstr>예제 13-7 : wait(), notify()를 이용한 바 채우기(4/7)</vt:lpstr>
      <vt:lpstr>예제 13-7 : wait(), notify()를 이용한 바 채우기(5/7)</vt:lpstr>
      <vt:lpstr>예제 13-7 : wait(), notify()를 이용한 바 채우기(6/7)</vt:lpstr>
      <vt:lpstr>예제 13-7 : wait(), notify()를 이용한 바 채우기(7/7)</vt:lpstr>
    </vt:vector>
  </TitlesOfParts>
  <Company>인제대학교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ktg</dc:creator>
  <cp:lastModifiedBy>Kim Taegong</cp:lastModifiedBy>
  <cp:revision>541</cp:revision>
  <cp:lastPrinted>2021-07-16T02:01:17Z</cp:lastPrinted>
  <dcterms:created xsi:type="dcterms:W3CDTF">1999-03-29T07:42:50Z</dcterms:created>
  <dcterms:modified xsi:type="dcterms:W3CDTF">2021-11-01T00:30:55Z</dcterms:modified>
</cp:coreProperties>
</file>